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306" r:id="rId3"/>
    <p:sldId id="302" r:id="rId4"/>
    <p:sldId id="303" r:id="rId5"/>
    <p:sldId id="345" r:id="rId6"/>
    <p:sldId id="346" r:id="rId7"/>
    <p:sldId id="305" r:id="rId8"/>
    <p:sldId id="347" r:id="rId9"/>
    <p:sldId id="348" r:id="rId10"/>
    <p:sldId id="349" r:id="rId11"/>
    <p:sldId id="307" r:id="rId12"/>
    <p:sldId id="308" r:id="rId13"/>
    <p:sldId id="350" r:id="rId14"/>
    <p:sldId id="352" r:id="rId15"/>
    <p:sldId id="353" r:id="rId16"/>
    <p:sldId id="312" r:id="rId17"/>
    <p:sldId id="315" r:id="rId18"/>
    <p:sldId id="316" r:id="rId19"/>
    <p:sldId id="311" r:id="rId20"/>
    <p:sldId id="317" r:id="rId21"/>
    <p:sldId id="318" r:id="rId22"/>
    <p:sldId id="313" r:id="rId23"/>
    <p:sldId id="314" r:id="rId24"/>
    <p:sldId id="310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37" r:id="rId33"/>
    <p:sldId id="338" r:id="rId34"/>
    <p:sldId id="339" r:id="rId35"/>
    <p:sldId id="340" r:id="rId36"/>
    <p:sldId id="341" r:id="rId37"/>
    <p:sldId id="343" r:id="rId38"/>
    <p:sldId id="342" r:id="rId39"/>
    <p:sldId id="344" r:id="rId40"/>
    <p:sldId id="326" r:id="rId41"/>
    <p:sldId id="327" r:id="rId42"/>
    <p:sldId id="332" r:id="rId43"/>
    <p:sldId id="328" r:id="rId44"/>
    <p:sldId id="329" r:id="rId45"/>
    <p:sldId id="330" r:id="rId46"/>
    <p:sldId id="331" r:id="rId47"/>
    <p:sldId id="333" r:id="rId48"/>
    <p:sldId id="334" r:id="rId49"/>
    <p:sldId id="335" r:id="rId50"/>
    <p:sldId id="336" r:id="rId5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85345" autoAdjust="0"/>
  </p:normalViewPr>
  <p:slideViewPr>
    <p:cSldViewPr snapToGrid="0">
      <p:cViewPr varScale="1">
        <p:scale>
          <a:sx n="63" d="100"/>
          <a:sy n="63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60A7-D794-4B39-8BC4-263EC6D796BB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FBFF5-E920-4DB8-BE73-33066A4444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43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115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42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508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1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605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46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950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900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68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394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6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82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59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326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28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959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69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76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221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202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142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00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864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284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37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169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34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880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439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048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43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888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5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6663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1211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3632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853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43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52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540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0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32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选</a:t>
            </a:r>
            <a:r>
              <a:rPr lang="en-US" altLang="zh-CN" dirty="0" smtClean="0"/>
              <a:t>RNN</a:t>
            </a:r>
            <a:r>
              <a:rPr lang="zh-CN" altLang="en-US" dirty="0" smtClean="0"/>
              <a:t>作为</a:t>
            </a:r>
            <a:r>
              <a:rPr lang="en-US" altLang="zh-CN" dirty="0" err="1" smtClean="0"/>
              <a:t>contoller</a:t>
            </a:r>
            <a:r>
              <a:rPr lang="zh-CN" altLang="en-US" dirty="0" smtClean="0"/>
              <a:t>的原因是：</a:t>
            </a:r>
            <a:r>
              <a:rPr lang="en-US" altLang="zh-CN" dirty="0" smtClean="0"/>
              <a:t>RNN</a:t>
            </a:r>
            <a:r>
              <a:rPr lang="zh-CN" altLang="en-US" dirty="0" smtClean="0"/>
              <a:t>比较灵活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假设我们想要预测只有卷积层的前馈神经网络：对于每一层，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 height, filter width, stride height, stride width,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filters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。每个预测由一个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分类器执行，然后输入到下一个时间步作为输入。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如果层的数量超过某个值，则生成过程停止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FBFF5-E920-4DB8-BE73-33066A4444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0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9774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b="1" dirty="0"/>
              <a:t>Neural architecture </a:t>
            </a:r>
            <a:r>
              <a:rPr lang="en-US" altLang="zh-CN" sz="5400" b="1" dirty="0" smtClean="0"/>
              <a:t>search(NAS)</a:t>
            </a:r>
            <a:endParaRPr lang="en-US" altLang="zh-CN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9415"/>
            <a:ext cx="9144000" cy="1048385"/>
          </a:xfrm>
        </p:spPr>
        <p:txBody>
          <a:bodyPr/>
          <a:lstStyle/>
          <a:p>
            <a:r>
              <a:rPr lang="zh-CN" altLang="en-US" dirty="0" smtClean="0"/>
              <a:t>神经网络架构搜索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378"/>
            <a:ext cx="10515600" cy="1325563"/>
          </a:xfrm>
        </p:spPr>
        <p:txBody>
          <a:bodyPr/>
          <a:lstStyle/>
          <a:p>
            <a:r>
              <a:rPr lang="en-US" altLang="zh-CN" dirty="0"/>
              <a:t>Random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421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EXPERIMENTS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CIFAR-10 Benchmark</a:t>
            </a:r>
            <a:endParaRPr lang="en-US" altLang="zh-CN" sz="2000" dirty="0" smtClean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	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04" y="4178557"/>
            <a:ext cx="6414589" cy="2616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91" y="2062373"/>
            <a:ext cx="7276017" cy="21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Reinforcement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《Neural architecture search </a:t>
            </a:r>
            <a:r>
              <a:rPr lang="en-US" altLang="zh-CN" dirty="0"/>
              <a:t>with reinforcement </a:t>
            </a:r>
            <a:r>
              <a:rPr lang="en-US" altLang="zh-CN" dirty="0" smtClean="0"/>
              <a:t>learning》</a:t>
            </a:r>
            <a:endParaRPr lang="en-US" altLang="zh-CN" dirty="0"/>
          </a:p>
          <a:p>
            <a:r>
              <a:rPr lang="en-US" altLang="zh-CN" sz="1800" dirty="0"/>
              <a:t> In this paper, we use </a:t>
            </a:r>
            <a:r>
              <a:rPr lang="en-US" altLang="zh-CN" sz="1800" dirty="0">
                <a:solidFill>
                  <a:srgbClr val="FF0000"/>
                </a:solidFill>
              </a:rPr>
              <a:t>a </a:t>
            </a:r>
            <a:r>
              <a:rPr lang="en-US" altLang="zh-CN" sz="1800" dirty="0" smtClean="0">
                <a:solidFill>
                  <a:srgbClr val="FF0000"/>
                </a:solidFill>
              </a:rPr>
              <a:t>recurrent </a:t>
            </a:r>
            <a:r>
              <a:rPr lang="en-US" altLang="zh-CN" sz="1800" dirty="0">
                <a:solidFill>
                  <a:srgbClr val="FF0000"/>
                </a:solidFill>
              </a:rPr>
              <a:t>network </a:t>
            </a:r>
            <a:r>
              <a:rPr lang="en-US" altLang="zh-CN" sz="1800" dirty="0"/>
              <a:t>to generate the </a:t>
            </a:r>
            <a:r>
              <a:rPr lang="en-US" altLang="zh-CN" sz="1800" dirty="0">
                <a:solidFill>
                  <a:srgbClr val="FF0000"/>
                </a:solidFill>
              </a:rPr>
              <a:t>model descriptions of neural networks </a:t>
            </a:r>
            <a:r>
              <a:rPr lang="en-US" altLang="zh-CN" sz="1800" dirty="0"/>
              <a:t>and </a:t>
            </a:r>
            <a:r>
              <a:rPr lang="en-US" altLang="zh-CN" sz="1800" dirty="0" smtClean="0"/>
              <a:t>train this </a:t>
            </a:r>
            <a:r>
              <a:rPr lang="en-US" altLang="zh-CN" sz="1800" dirty="0"/>
              <a:t>RNN with </a:t>
            </a:r>
            <a:r>
              <a:rPr lang="en-US" altLang="zh-CN" sz="1800" dirty="0">
                <a:solidFill>
                  <a:srgbClr val="FF0000"/>
                </a:solidFill>
              </a:rPr>
              <a:t>reinforcement learning </a:t>
            </a:r>
            <a:r>
              <a:rPr lang="en-US" altLang="zh-CN" sz="1800" dirty="0"/>
              <a:t>to maximize the expected accuracy of </a:t>
            </a:r>
            <a:r>
              <a:rPr lang="en-US" altLang="zh-CN" sz="1800" dirty="0" smtClean="0"/>
              <a:t>the generated </a:t>
            </a:r>
            <a:r>
              <a:rPr lang="en-US" altLang="zh-CN" sz="1800" dirty="0"/>
              <a:t>architectures on a validation set</a:t>
            </a:r>
            <a:r>
              <a:rPr lang="en-US" altLang="zh-CN" sz="1800" dirty="0" smtClean="0"/>
              <a:t>.</a:t>
            </a:r>
          </a:p>
          <a:p>
            <a:pPr lvl="1"/>
            <a:r>
              <a:rPr lang="en-US" altLang="zh-CN" sz="1600" dirty="0" smtClean="0"/>
              <a:t>Neural </a:t>
            </a:r>
            <a:r>
              <a:rPr lang="en-US" altLang="zh-CN" sz="1600" dirty="0"/>
              <a:t>network can be typically specified by a variable-length </a:t>
            </a:r>
            <a:r>
              <a:rPr lang="en-US" altLang="zh-CN" sz="1600" dirty="0" smtClean="0"/>
              <a:t>string</a:t>
            </a:r>
          </a:p>
          <a:p>
            <a:pPr lvl="1"/>
            <a:r>
              <a:rPr lang="en-US" altLang="zh-CN" sz="1600" dirty="0" smtClean="0"/>
              <a:t>Use a </a:t>
            </a:r>
            <a:r>
              <a:rPr lang="en-US" altLang="zh-CN" sz="1600" dirty="0"/>
              <a:t>recurrent network – the controller – to generate such </a:t>
            </a:r>
            <a:r>
              <a:rPr lang="en-US" altLang="zh-CN" sz="1600" dirty="0" smtClean="0"/>
              <a:t>string</a:t>
            </a:r>
          </a:p>
          <a:p>
            <a:pPr lvl="1"/>
            <a:r>
              <a:rPr lang="en-US" altLang="zh-CN" sz="1600" dirty="0"/>
              <a:t>Training the network specified by </a:t>
            </a:r>
            <a:r>
              <a:rPr lang="en-US" altLang="zh-CN" sz="1600" dirty="0" smtClean="0"/>
              <a:t>the string </a:t>
            </a:r>
            <a:r>
              <a:rPr lang="en-US" altLang="zh-CN" sz="1600" dirty="0"/>
              <a:t>– the “child network” 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/>
              <a:t>on </a:t>
            </a:r>
            <a:r>
              <a:rPr lang="en-US" altLang="zh-CN" sz="1600" dirty="0"/>
              <a:t>the real data will result in an accuracy on a validation </a:t>
            </a:r>
            <a:r>
              <a:rPr lang="en-US" altLang="zh-CN" sz="1600" dirty="0" smtClean="0"/>
              <a:t>set</a:t>
            </a:r>
          </a:p>
          <a:p>
            <a:pPr lvl="1"/>
            <a:r>
              <a:rPr lang="en-US" altLang="zh-CN" sz="1600" dirty="0" smtClean="0"/>
              <a:t>Using this </a:t>
            </a:r>
            <a:r>
              <a:rPr lang="en-US" altLang="zh-CN" sz="1600" dirty="0"/>
              <a:t>accuracy as the reward signal, </a:t>
            </a:r>
            <a:r>
              <a:rPr lang="en-US" altLang="zh-CN" sz="1600" dirty="0" smtClean="0"/>
              <a:t>compute </a:t>
            </a:r>
            <a:r>
              <a:rPr lang="en-US" altLang="zh-CN" sz="1600" dirty="0"/>
              <a:t>the policy gradient 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/>
              <a:t>to update the controller</a:t>
            </a:r>
          </a:p>
          <a:p>
            <a:pPr lvl="1"/>
            <a:r>
              <a:rPr lang="en-US" altLang="zh-CN" sz="1600" dirty="0" smtClean="0"/>
              <a:t>In </a:t>
            </a:r>
            <a:r>
              <a:rPr lang="en-US" altLang="zh-CN" sz="1600" dirty="0"/>
              <a:t>the next iteration, the controller will give higher probabilities to 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/>
              <a:t>architectures </a:t>
            </a:r>
            <a:r>
              <a:rPr lang="en-US" altLang="zh-CN" sz="1600" dirty="0"/>
              <a:t>that </a:t>
            </a:r>
            <a:r>
              <a:rPr lang="en-US" altLang="zh-CN" sz="1600" dirty="0" smtClean="0"/>
              <a:t>receive high accuracies</a:t>
            </a:r>
            <a:endParaRPr lang="en-US" altLang="zh-CN" sz="1600" dirty="0"/>
          </a:p>
          <a:p>
            <a:pPr lvl="0"/>
            <a:r>
              <a:rPr lang="en-US" altLang="zh-CN" sz="1800" dirty="0">
                <a:solidFill>
                  <a:prstClr val="black"/>
                </a:solidFill>
              </a:rPr>
              <a:t>  policy </a:t>
            </a:r>
            <a:r>
              <a:rPr lang="en-US" altLang="zh-CN" sz="1800" dirty="0" smtClean="0">
                <a:solidFill>
                  <a:prstClr val="black"/>
                </a:solidFill>
              </a:rPr>
              <a:t>gradient</a:t>
            </a:r>
            <a:r>
              <a:rPr lang="zh-CN" altLang="en-US" sz="1800" dirty="0" smtClean="0">
                <a:solidFill>
                  <a:prstClr val="black"/>
                </a:solidFill>
              </a:rPr>
              <a:t>：</a:t>
            </a:r>
            <a:r>
              <a:rPr lang="en-US" altLang="zh-CN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</a:rPr>
              <a:t>To </a:t>
            </a:r>
            <a:r>
              <a:rPr lang="en-US" altLang="zh-CN" sz="1800" dirty="0">
                <a:solidFill>
                  <a:prstClr val="black"/>
                </a:solidFill>
              </a:rPr>
              <a:t>maximize the expected accuracy of the sampled architectures</a:t>
            </a:r>
            <a:endParaRPr lang="en-US" altLang="zh-CN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54" y="2908081"/>
            <a:ext cx="4686706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316" y="0"/>
            <a:ext cx="10515600" cy="1325563"/>
          </a:xfrm>
        </p:spPr>
        <p:txBody>
          <a:bodyPr/>
          <a:lstStyle/>
          <a:p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6316" y="123634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Generate </a:t>
            </a:r>
            <a:r>
              <a:rPr lang="en-US" altLang="zh-CN" sz="2000" dirty="0"/>
              <a:t>model descriptions with a controller recurrent neural </a:t>
            </a:r>
            <a:r>
              <a:rPr lang="en-US" altLang="zh-CN" sz="2000" dirty="0" smtClean="0"/>
              <a:t>network</a:t>
            </a:r>
          </a:p>
          <a:p>
            <a:pPr lvl="1"/>
            <a:r>
              <a:rPr lang="en-US" altLang="zh-CN" sz="1600" dirty="0" smtClean="0"/>
              <a:t>To </a:t>
            </a:r>
            <a:r>
              <a:rPr lang="en-US" altLang="zh-CN" sz="1600" dirty="0"/>
              <a:t>be flexible, the controller is implemented as a recurrent neural </a:t>
            </a:r>
            <a:r>
              <a:rPr lang="en-US" altLang="zh-CN" sz="1600" dirty="0" smtClean="0"/>
              <a:t>network (RNN)</a:t>
            </a:r>
          </a:p>
          <a:p>
            <a:pPr lvl="1"/>
            <a:r>
              <a:rPr lang="en-US" altLang="zh-CN" sz="1600" dirty="0" smtClean="0"/>
              <a:t>Suppose </a:t>
            </a:r>
            <a:r>
              <a:rPr lang="en-US" altLang="zh-CN" sz="1600" dirty="0"/>
              <a:t>we would like to predict feedforward neural networks with only </a:t>
            </a:r>
            <a:r>
              <a:rPr lang="en-US" altLang="zh-CN" sz="1600" dirty="0">
                <a:solidFill>
                  <a:srgbClr val="FF0000"/>
                </a:solidFill>
              </a:rPr>
              <a:t>convolutional </a:t>
            </a:r>
            <a:r>
              <a:rPr lang="en-US" altLang="zh-CN" sz="1600" dirty="0" smtClean="0">
                <a:solidFill>
                  <a:srgbClr val="FF0000"/>
                </a:solidFill>
              </a:rPr>
              <a:t>layers</a:t>
            </a:r>
          </a:p>
          <a:p>
            <a:pPr lvl="1"/>
            <a:r>
              <a:rPr lang="en-US" altLang="zh-CN" sz="1600" dirty="0"/>
              <a:t> the process of generating an architecture stops if the number of layers </a:t>
            </a:r>
            <a:r>
              <a:rPr lang="en-US" altLang="zh-CN" sz="1600" dirty="0" smtClean="0"/>
              <a:t>exceeds a </a:t>
            </a:r>
            <a:r>
              <a:rPr lang="en-US" altLang="zh-CN" sz="1600" dirty="0"/>
              <a:t>certain </a:t>
            </a:r>
            <a:r>
              <a:rPr lang="en-US" altLang="zh-CN" sz="1600" dirty="0" smtClean="0"/>
              <a:t>value</a:t>
            </a:r>
          </a:p>
          <a:p>
            <a:pPr marL="457200" lvl="1" indent="0">
              <a:buNone/>
            </a:pP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17" y="2785428"/>
            <a:ext cx="7597798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316" y="-8861"/>
            <a:ext cx="10515600" cy="775210"/>
          </a:xfrm>
        </p:spPr>
        <p:txBody>
          <a:bodyPr/>
          <a:lstStyle/>
          <a:p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076" y="57594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Training </a:t>
            </a:r>
            <a:r>
              <a:rPr lang="en-US" altLang="zh-CN" sz="2000" dirty="0"/>
              <a:t>with </a:t>
            </a:r>
            <a:r>
              <a:rPr lang="en-US" altLang="zh-CN" sz="2000" dirty="0" smtClean="0"/>
              <a:t>reinforce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78" y="916281"/>
            <a:ext cx="6439458" cy="35709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19" y="4487193"/>
            <a:ext cx="6424217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316" y="-8861"/>
            <a:ext cx="10515600" cy="775210"/>
          </a:xfrm>
        </p:spPr>
        <p:txBody>
          <a:bodyPr/>
          <a:lstStyle/>
          <a:p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622" y="888180"/>
            <a:ext cx="105156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dirty="0" smtClean="0"/>
              <a:t>Experiments—learning </a:t>
            </a:r>
            <a:r>
              <a:rPr lang="en-US" altLang="zh-CN" dirty="0"/>
              <a:t>convolutional architectures for </a:t>
            </a:r>
            <a:r>
              <a:rPr lang="en-US" altLang="zh-CN" dirty="0" smtClean="0"/>
              <a:t>cifar-10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1800" dirty="0"/>
              <a:t>Training details: </a:t>
            </a:r>
            <a:endParaRPr lang="en-US" altLang="zh-CN" sz="1800" dirty="0" smtClean="0"/>
          </a:p>
          <a:p>
            <a:pPr marL="1143000" lvl="3">
              <a:spcBef>
                <a:spcPts val="1000"/>
              </a:spcBef>
            </a:pPr>
            <a:r>
              <a:rPr lang="en-US" altLang="zh-CN" dirty="0"/>
              <a:t>The controller RNN is a </a:t>
            </a:r>
            <a:r>
              <a:rPr lang="en-US" altLang="zh-CN" dirty="0">
                <a:solidFill>
                  <a:srgbClr val="FF0000"/>
                </a:solidFill>
              </a:rPr>
              <a:t>two-layer LSTM with 35 hidden units </a:t>
            </a:r>
            <a:r>
              <a:rPr lang="en-US" altLang="zh-CN" dirty="0"/>
              <a:t>on each layer. </a:t>
            </a:r>
            <a:r>
              <a:rPr lang="en-US" altLang="zh-CN" dirty="0" smtClean="0"/>
              <a:t> It </a:t>
            </a:r>
            <a:r>
              <a:rPr lang="en-US" altLang="zh-CN" dirty="0"/>
              <a:t>is trained with </a:t>
            </a:r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ADAM</a:t>
            </a:r>
            <a:r>
              <a:rPr lang="en-US" altLang="zh-CN" dirty="0" smtClean="0"/>
              <a:t> </a:t>
            </a:r>
            <a:r>
              <a:rPr lang="en-US" altLang="zh-CN" dirty="0"/>
              <a:t>optimizer </a:t>
            </a:r>
            <a:r>
              <a:rPr lang="en-US" altLang="zh-CN" dirty="0" smtClean="0"/>
              <a:t>with </a:t>
            </a:r>
            <a:r>
              <a:rPr lang="en-US" altLang="zh-CN" dirty="0"/>
              <a:t>a learning rate of </a:t>
            </a:r>
            <a:r>
              <a:rPr lang="en-US" altLang="zh-CN" dirty="0" smtClean="0">
                <a:solidFill>
                  <a:srgbClr val="FF0000"/>
                </a:solidFill>
              </a:rPr>
              <a:t>0.0006</a:t>
            </a:r>
            <a:r>
              <a:rPr lang="en-US" altLang="zh-CN" dirty="0" smtClean="0"/>
              <a:t>.</a:t>
            </a:r>
          </a:p>
          <a:p>
            <a:pPr marL="1143000" lvl="3">
              <a:spcBef>
                <a:spcPts val="1000"/>
              </a:spcBef>
            </a:pPr>
            <a:r>
              <a:rPr lang="en-US" altLang="zh-CN" dirty="0" smtClean="0"/>
              <a:t>The weights </a:t>
            </a:r>
            <a:r>
              <a:rPr lang="en-US" altLang="zh-CN" dirty="0"/>
              <a:t>of the controller are initialized uniformly between </a:t>
            </a:r>
            <a:r>
              <a:rPr lang="en-US" altLang="zh-CN" dirty="0">
                <a:solidFill>
                  <a:srgbClr val="FF0000"/>
                </a:solidFill>
              </a:rPr>
              <a:t>-0.08 </a:t>
            </a:r>
            <a:r>
              <a:rPr lang="en-US" altLang="zh-CN" dirty="0"/>
              <a:t>and </a:t>
            </a:r>
            <a:r>
              <a:rPr lang="en-US" altLang="zh-CN" dirty="0" smtClean="0">
                <a:solidFill>
                  <a:srgbClr val="FF0000"/>
                </a:solidFill>
              </a:rPr>
              <a:t>0.08</a:t>
            </a:r>
            <a:r>
              <a:rPr lang="en-US" altLang="zh-CN" dirty="0" smtClean="0"/>
              <a:t>.</a:t>
            </a:r>
          </a:p>
          <a:p>
            <a:pPr marL="1143000" lvl="3">
              <a:spcBef>
                <a:spcPts val="1000"/>
              </a:spcBef>
            </a:pPr>
            <a:r>
              <a:rPr lang="en-US" altLang="zh-CN" dirty="0"/>
              <a:t>Once the controller RNN samples an architecture, a child model is constructed and trained for </a:t>
            </a:r>
            <a:r>
              <a:rPr lang="en-US" altLang="zh-CN" dirty="0" smtClean="0">
                <a:solidFill>
                  <a:srgbClr val="FF0000"/>
                </a:solidFill>
              </a:rPr>
              <a:t>50</a:t>
            </a:r>
            <a:r>
              <a:rPr lang="en-US" altLang="zh-CN" dirty="0" smtClean="0"/>
              <a:t> epochs</a:t>
            </a:r>
          </a:p>
          <a:p>
            <a:pPr marL="1143000" lvl="3">
              <a:spcBef>
                <a:spcPts val="1000"/>
              </a:spcBef>
            </a:pPr>
            <a:r>
              <a:rPr lang="en-US" altLang="zh-CN" dirty="0"/>
              <a:t> The reward used for updating the controller is the </a:t>
            </a:r>
            <a:r>
              <a:rPr lang="en-US" altLang="zh-CN" dirty="0">
                <a:solidFill>
                  <a:srgbClr val="FF0000"/>
                </a:solidFill>
              </a:rPr>
              <a:t>maximum validation accuracy </a:t>
            </a:r>
            <a:r>
              <a:rPr lang="en-US" altLang="zh-CN" dirty="0"/>
              <a:t>of the </a:t>
            </a:r>
            <a:r>
              <a:rPr lang="en-US" altLang="zh-CN" dirty="0" smtClean="0">
                <a:solidFill>
                  <a:srgbClr val="FF0000"/>
                </a:solidFill>
              </a:rPr>
              <a:t>last 5 </a:t>
            </a:r>
            <a:r>
              <a:rPr lang="en-US" altLang="zh-CN" dirty="0">
                <a:solidFill>
                  <a:srgbClr val="FF0000"/>
                </a:solidFill>
              </a:rPr>
              <a:t>epochs </a:t>
            </a:r>
            <a:r>
              <a:rPr lang="en-US" altLang="zh-CN" dirty="0" smtClean="0">
                <a:solidFill>
                  <a:srgbClr val="FF0000"/>
                </a:solidFill>
              </a:rPr>
              <a:t>cubed</a:t>
            </a:r>
          </a:p>
          <a:p>
            <a:pPr marL="1143000" lvl="3">
              <a:spcBef>
                <a:spcPts val="1000"/>
              </a:spcBef>
            </a:pPr>
            <a:r>
              <a:rPr lang="en-US" altLang="zh-CN" dirty="0"/>
              <a:t> The validation set has </a:t>
            </a:r>
            <a:r>
              <a:rPr lang="en-US" altLang="zh-CN" dirty="0">
                <a:solidFill>
                  <a:srgbClr val="FF0000"/>
                </a:solidFill>
              </a:rPr>
              <a:t>5,000</a:t>
            </a:r>
            <a:r>
              <a:rPr lang="en-US" altLang="zh-CN" dirty="0"/>
              <a:t> examples randomly sampled from the training </a:t>
            </a:r>
            <a:r>
              <a:rPr lang="en-US" altLang="zh-CN" dirty="0" smtClean="0"/>
              <a:t>set, the </a:t>
            </a:r>
            <a:r>
              <a:rPr lang="en-US" altLang="zh-CN" dirty="0"/>
              <a:t>remaining </a:t>
            </a:r>
            <a:r>
              <a:rPr lang="en-US" altLang="zh-CN" dirty="0">
                <a:solidFill>
                  <a:srgbClr val="FF0000"/>
                </a:solidFill>
              </a:rPr>
              <a:t>45,000</a:t>
            </a:r>
            <a:r>
              <a:rPr lang="en-US" altLang="zh-CN" dirty="0"/>
              <a:t> examples are used for training</a:t>
            </a:r>
            <a:r>
              <a:rPr lang="en-US" altLang="zh-CN" dirty="0" smtClean="0"/>
              <a:t>.</a:t>
            </a:r>
          </a:p>
          <a:p>
            <a:pPr marL="1143000" lvl="3">
              <a:spcBef>
                <a:spcPts val="1000"/>
              </a:spcBef>
            </a:pPr>
            <a:r>
              <a:rPr lang="en-US" altLang="zh-CN" dirty="0"/>
              <a:t> On CIFAR-10, we ask the controller to increase the depth by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 </a:t>
            </a:r>
            <a:r>
              <a:rPr lang="en-US" altLang="zh-CN" dirty="0" smtClean="0"/>
              <a:t>for the </a:t>
            </a:r>
            <a:r>
              <a:rPr lang="en-US" altLang="zh-CN" dirty="0"/>
              <a:t>child models </a:t>
            </a:r>
            <a:r>
              <a:rPr lang="en-US" altLang="zh-CN" dirty="0">
                <a:solidFill>
                  <a:srgbClr val="FF0000"/>
                </a:solidFill>
              </a:rPr>
              <a:t>every 1,600 samples</a:t>
            </a:r>
            <a:r>
              <a:rPr lang="en-US" altLang="zh-CN" dirty="0"/>
              <a:t>, starting at 6 layers.</a:t>
            </a:r>
          </a:p>
          <a:p>
            <a:pPr marL="1143000" lvl="3">
              <a:spcBef>
                <a:spcPts val="1000"/>
              </a:spcBef>
            </a:pPr>
            <a:endParaRPr lang="en-US" altLang="zh-CN" dirty="0" smtClean="0"/>
          </a:p>
          <a:p>
            <a:pPr marL="1143000" lvl="3">
              <a:spcBef>
                <a:spcPts val="1000"/>
              </a:spcBef>
            </a:pPr>
            <a:endParaRPr lang="en-US" altLang="zh-CN" dirty="0"/>
          </a:p>
          <a:p>
            <a:pPr marL="1143000" lvl="3">
              <a:spcBef>
                <a:spcPts val="1000"/>
              </a:spcBef>
            </a:pPr>
            <a:endParaRPr lang="en-US" altLang="zh-CN" dirty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6920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316" y="-8861"/>
            <a:ext cx="10515600" cy="775210"/>
          </a:xfrm>
        </p:spPr>
        <p:txBody>
          <a:bodyPr/>
          <a:lstStyle/>
          <a:p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1568" y="888180"/>
            <a:ext cx="105156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dirty="0" smtClean="0"/>
              <a:t>Experiments—learning </a:t>
            </a:r>
            <a:r>
              <a:rPr lang="en-US" altLang="zh-CN" dirty="0"/>
              <a:t>convolutional architectures for </a:t>
            </a:r>
            <a:r>
              <a:rPr lang="en-US" altLang="zh-CN" dirty="0" smtClean="0"/>
              <a:t>cifar-10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1800" dirty="0" smtClean="0"/>
              <a:t>Results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1400" dirty="0" smtClean="0"/>
              <a:t>After </a:t>
            </a:r>
            <a:r>
              <a:rPr lang="en-US" altLang="zh-CN" sz="1400" dirty="0"/>
              <a:t>the controller trains 12,800 architectures, we find the architecture that achieves </a:t>
            </a:r>
            <a:r>
              <a:rPr lang="en-US" altLang="zh-CN" sz="1400" dirty="0" smtClean="0"/>
              <a:t>the best validation accuracy.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1400" dirty="0" smtClean="0"/>
              <a:t>Neural </a:t>
            </a:r>
            <a:r>
              <a:rPr lang="en-US" altLang="zh-CN" sz="1400" dirty="0"/>
              <a:t>Architecture Search can design several </a:t>
            </a:r>
            <a:r>
              <a:rPr lang="en-US" altLang="zh-CN" sz="1400" dirty="0" smtClean="0"/>
              <a:t>promising architectures </a:t>
            </a:r>
            <a:r>
              <a:rPr lang="en-US" altLang="zh-CN" sz="1400" dirty="0"/>
              <a:t>that perform as well as some of the best models on this dataset.</a:t>
            </a:r>
          </a:p>
          <a:p>
            <a:pPr marL="685800" lvl="2">
              <a:spcBef>
                <a:spcPts val="1000"/>
              </a:spcBef>
            </a:pPr>
            <a:endParaRPr lang="en-US" altLang="zh-CN" sz="1600" dirty="0" smtClean="0"/>
          </a:p>
          <a:p>
            <a:pPr marL="1143000" lvl="3">
              <a:spcBef>
                <a:spcPts val="1000"/>
              </a:spcBef>
            </a:pPr>
            <a:endParaRPr lang="en-US" altLang="zh-CN" dirty="0" smtClean="0"/>
          </a:p>
          <a:p>
            <a:pPr marL="1143000" lvl="3">
              <a:spcBef>
                <a:spcPts val="1000"/>
              </a:spcBef>
            </a:pPr>
            <a:endParaRPr lang="en-US" altLang="zh-CN" dirty="0"/>
          </a:p>
          <a:p>
            <a:pPr marL="1143000" lvl="3">
              <a:spcBef>
                <a:spcPts val="1000"/>
              </a:spcBef>
            </a:pPr>
            <a:endParaRPr lang="en-US" altLang="zh-CN" dirty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99" y="2549236"/>
            <a:ext cx="7719729" cy="43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Evolutionary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《Evolving </a:t>
            </a:r>
            <a:r>
              <a:rPr lang="en-US" altLang="zh-CN" dirty="0"/>
              <a:t>Neural Networks through Augmenting Topologies</a:t>
            </a:r>
            <a:r>
              <a:rPr lang="en-US" altLang="zh-CN" dirty="0" smtClean="0"/>
              <a:t>》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NEAT</a:t>
            </a:r>
            <a:r>
              <a:rPr lang="zh-CN" altLang="en-US" dirty="0" smtClean="0"/>
              <a:t>：</a:t>
            </a:r>
            <a:r>
              <a:rPr lang="en-US" altLang="zh-CN" dirty="0"/>
              <a:t> </a:t>
            </a:r>
            <a:r>
              <a:rPr lang="en-US" altLang="zh-CN" dirty="0" err="1"/>
              <a:t>NeuroEvolution</a:t>
            </a:r>
            <a:r>
              <a:rPr lang="en-US" altLang="zh-CN" dirty="0"/>
              <a:t> of Augmenting Topologies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83" y="2827460"/>
            <a:ext cx="6197479" cy="39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NeuroEvolution</a:t>
            </a:r>
            <a:r>
              <a:rPr lang="en-US" altLang="zh-CN" sz="3200" dirty="0"/>
              <a:t> of Augmenting Topologies (NEAT)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46" y="1553064"/>
            <a:ext cx="5254869" cy="45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0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NeuroEvolution</a:t>
            </a:r>
            <a:r>
              <a:rPr lang="en-US" altLang="zh-CN" sz="3200" dirty="0"/>
              <a:t> of Augmenting Topologies (NEAT)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877" y="1362421"/>
            <a:ext cx="5860419" cy="48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3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CoDeepNEAT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《Evolutionary Neural </a:t>
            </a:r>
            <a:r>
              <a:rPr lang="en-US" altLang="zh-CN" dirty="0" err="1"/>
              <a:t>AutoML</a:t>
            </a:r>
            <a:r>
              <a:rPr lang="en-US" altLang="zh-CN" dirty="0"/>
              <a:t> for Deep Learning</a:t>
            </a:r>
            <a:r>
              <a:rPr lang="en-US" altLang="zh-CN" dirty="0" smtClean="0"/>
              <a:t>》</a:t>
            </a:r>
            <a:endParaRPr lang="en-US" altLang="zh-CN" dirty="0"/>
          </a:p>
          <a:p>
            <a:r>
              <a:rPr lang="en-US" altLang="zh-CN" sz="1800" dirty="0" err="1"/>
              <a:t>CoDeepNEAT</a:t>
            </a:r>
            <a:r>
              <a:rPr lang="en-US" altLang="zh-CN" sz="1800" dirty="0"/>
              <a:t> follows the same fundamental process as NEAT</a:t>
            </a:r>
            <a:r>
              <a:rPr lang="en-US" altLang="zh-CN" sz="1800" dirty="0" smtClean="0"/>
              <a:t>:</a:t>
            </a:r>
          </a:p>
          <a:p>
            <a:pPr lvl="1"/>
            <a:r>
              <a:rPr lang="en-US" altLang="zh-CN" sz="1800" dirty="0" err="1"/>
              <a:t>First,apopulationofchromosomesofminimalcomplexityiscreated</a:t>
            </a:r>
            <a:r>
              <a:rPr lang="en-US" altLang="zh-CN" sz="1800" dirty="0" smtClean="0"/>
              <a:t>.</a:t>
            </a:r>
          </a:p>
          <a:p>
            <a:pPr lvl="1"/>
            <a:r>
              <a:rPr lang="en-US" altLang="zh-CN" sz="1800" dirty="0"/>
              <a:t>Each chromosome is represented as a graph and is also </a:t>
            </a:r>
            <a:r>
              <a:rPr lang="en-US" altLang="zh-CN" sz="1800" dirty="0" smtClean="0"/>
              <a:t>referred to </a:t>
            </a:r>
            <a:r>
              <a:rPr lang="en-US" altLang="zh-CN" sz="1800" dirty="0"/>
              <a:t>as an individual</a:t>
            </a:r>
            <a:r>
              <a:rPr lang="en-US" altLang="zh-CN" sz="1800" dirty="0" smtClean="0"/>
              <a:t>.</a:t>
            </a:r>
          </a:p>
          <a:p>
            <a:pPr lvl="1"/>
            <a:r>
              <a:rPr lang="en-US" altLang="zh-CN" sz="1800" dirty="0"/>
              <a:t>Over generations, structure (i.e. nodes </a:t>
            </a:r>
            <a:r>
              <a:rPr lang="en-US" altLang="zh-CN" sz="1800" dirty="0" smtClean="0"/>
              <a:t>and edges</a:t>
            </a:r>
            <a:r>
              <a:rPr lang="en-US" altLang="zh-CN" sz="1800" dirty="0"/>
              <a:t>) is added to the graph incrementally through mutation. As </a:t>
            </a:r>
            <a:r>
              <a:rPr lang="en-US" altLang="zh-CN" sz="1800" dirty="0" smtClean="0"/>
              <a:t>in NEAT</a:t>
            </a:r>
            <a:r>
              <a:rPr lang="en-US" altLang="zh-CN" sz="1800" dirty="0"/>
              <a:t>, mutation involves randomly adding a node or a </a:t>
            </a:r>
            <a:r>
              <a:rPr lang="en-US" altLang="zh-CN" sz="1800" dirty="0" smtClean="0"/>
              <a:t>connection between </a:t>
            </a:r>
            <a:r>
              <a:rPr lang="en-US" altLang="zh-CN" sz="1800" dirty="0"/>
              <a:t>two nodes</a:t>
            </a:r>
            <a:r>
              <a:rPr lang="en-US" altLang="zh-CN" sz="1800" dirty="0" smtClean="0"/>
              <a:t>.</a:t>
            </a:r>
          </a:p>
          <a:p>
            <a:pPr lvl="1"/>
            <a:r>
              <a:rPr lang="en-US" altLang="zh-CN" sz="1800" dirty="0"/>
              <a:t> During crossover, historical markings are </a:t>
            </a:r>
            <a:r>
              <a:rPr lang="en-US" altLang="zh-CN" sz="1800" dirty="0" smtClean="0"/>
              <a:t>used to </a:t>
            </a:r>
            <a:r>
              <a:rPr lang="en-US" altLang="zh-CN" sz="1800" dirty="0"/>
              <a:t>determine how genes of two chromosomes can be lined up </a:t>
            </a:r>
            <a:r>
              <a:rPr lang="en-US" altLang="zh-CN" sz="1800" dirty="0" smtClean="0"/>
              <a:t>and how </a:t>
            </a:r>
            <a:r>
              <a:rPr lang="en-US" altLang="zh-CN" sz="1800" dirty="0"/>
              <a:t>nodes can be randomly crossed over</a:t>
            </a:r>
            <a:r>
              <a:rPr lang="en-US" altLang="zh-CN" sz="1800" dirty="0" smtClean="0"/>
              <a:t>.</a:t>
            </a:r>
          </a:p>
          <a:p>
            <a:pPr lvl="1"/>
            <a:r>
              <a:rPr lang="en-US" altLang="zh-CN" sz="1800" dirty="0"/>
              <a:t>The population is </a:t>
            </a:r>
            <a:r>
              <a:rPr lang="en-US" altLang="zh-CN" sz="1800" dirty="0" smtClean="0"/>
              <a:t>divided into </a:t>
            </a:r>
            <a:r>
              <a:rPr lang="en-US" altLang="zh-CN" sz="1800" dirty="0"/>
              <a:t>species (i.e. subpopulations) based on a similarity metric</a:t>
            </a:r>
            <a:r>
              <a:rPr lang="en-US" altLang="zh-CN" sz="1800" dirty="0" smtClean="0"/>
              <a:t>.</a:t>
            </a:r>
          </a:p>
          <a:p>
            <a:pPr lvl="1"/>
            <a:r>
              <a:rPr lang="en-US" altLang="zh-CN" sz="1800" dirty="0"/>
              <a:t> </a:t>
            </a:r>
            <a:r>
              <a:rPr lang="en-US" altLang="zh-CN" sz="1800" dirty="0" smtClean="0"/>
              <a:t>Each species </a:t>
            </a:r>
            <a:r>
              <a:rPr lang="en-US" altLang="zh-CN" sz="1800" dirty="0"/>
              <a:t>grows proportionally to its fitness and evolution </a:t>
            </a:r>
            <a:r>
              <a:rPr lang="en-US" altLang="zh-CN" sz="1800" dirty="0" smtClean="0"/>
              <a:t>occurs separately </a:t>
            </a:r>
            <a:r>
              <a:rPr lang="en-US" altLang="zh-CN" sz="1800" dirty="0"/>
              <a:t>in each species.</a:t>
            </a:r>
          </a:p>
          <a:p>
            <a:pPr lvl="1"/>
            <a:endParaRPr lang="en-US" altLang="zh-CN" sz="1600" dirty="0"/>
          </a:p>
          <a:p>
            <a:pPr lvl="1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8274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 for architecture </a:t>
            </a:r>
            <a:r>
              <a:rPr lang="en-US" altLang="zh-CN" b="1" dirty="0" smtClean="0"/>
              <a:t>search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Designing </a:t>
            </a:r>
            <a:r>
              <a:rPr lang="en-US" altLang="zh-CN" dirty="0"/>
              <a:t>neural network architectures is hard</a:t>
            </a:r>
          </a:p>
          <a:p>
            <a:endParaRPr lang="en-US" altLang="zh-CN" dirty="0"/>
          </a:p>
          <a:p>
            <a:r>
              <a:rPr lang="en-US" altLang="zh-CN" dirty="0" smtClean="0"/>
              <a:t>Lots </a:t>
            </a:r>
            <a:r>
              <a:rPr lang="en-US" altLang="zh-CN" dirty="0"/>
              <a:t>of human efforts go into tuning them</a:t>
            </a:r>
          </a:p>
          <a:p>
            <a:endParaRPr lang="en-US" altLang="zh-CN" dirty="0"/>
          </a:p>
          <a:p>
            <a:r>
              <a:rPr lang="en-US" altLang="zh-CN" dirty="0" smtClean="0"/>
              <a:t>There </a:t>
            </a:r>
            <a:r>
              <a:rPr lang="en-US" altLang="zh-CN" dirty="0"/>
              <a:t>is not a lot of intuition into how to design them well</a:t>
            </a:r>
          </a:p>
          <a:p>
            <a:endParaRPr lang="en-US" altLang="zh-CN" dirty="0"/>
          </a:p>
          <a:p>
            <a:r>
              <a:rPr lang="en-US" altLang="zh-CN" dirty="0" smtClean="0"/>
              <a:t>Can </a:t>
            </a:r>
            <a:r>
              <a:rPr lang="en-US" altLang="zh-CN" dirty="0"/>
              <a:t>we try and learn good architectures automatically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01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CoDeepNEAT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9326"/>
            <a:ext cx="10515600" cy="4351338"/>
          </a:xfrm>
        </p:spPr>
        <p:txBody>
          <a:bodyPr/>
          <a:lstStyle/>
          <a:p>
            <a:pPr lvl="1"/>
            <a:endParaRPr lang="en-US" altLang="zh-CN" sz="1600" dirty="0"/>
          </a:p>
          <a:p>
            <a:pPr lvl="1"/>
            <a:r>
              <a:rPr lang="en-US" altLang="zh-CN" sz="1800" dirty="0" err="1"/>
              <a:t>CoDeepNEAT</a:t>
            </a:r>
            <a:r>
              <a:rPr lang="en-US" altLang="zh-CN" sz="1800" dirty="0"/>
              <a:t> differs from NEAT in that each node in the </a:t>
            </a:r>
            <a:r>
              <a:rPr lang="en-US" altLang="zh-CN" sz="1800" dirty="0" smtClean="0"/>
              <a:t>chromosome </a:t>
            </a:r>
            <a:r>
              <a:rPr lang="en-US" altLang="zh-CN" sz="1800" dirty="0"/>
              <a:t>no longer represents a neuron, but instead a layer in </a:t>
            </a:r>
            <a:r>
              <a:rPr lang="en-US" altLang="zh-CN" sz="1800" dirty="0" smtClean="0"/>
              <a:t>a DNN</a:t>
            </a:r>
            <a:r>
              <a:rPr lang="en-US" altLang="zh-CN" sz="1800" dirty="0"/>
              <a:t>. Each node contains a table of real and binary valued </a:t>
            </a:r>
            <a:r>
              <a:rPr lang="en-US" altLang="zh-CN" sz="1800" dirty="0" err="1" smtClean="0"/>
              <a:t>hyperparameters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that are mutated through uniform Gaussian </a:t>
            </a:r>
            <a:r>
              <a:rPr lang="en-US" altLang="zh-CN" sz="1800" dirty="0" smtClean="0"/>
              <a:t>distribution and </a:t>
            </a:r>
            <a:r>
              <a:rPr lang="en-US" altLang="zh-CN" sz="1800" dirty="0"/>
              <a:t>random bit-flipping, respectively. These </a:t>
            </a:r>
            <a:r>
              <a:rPr lang="en-US" altLang="zh-CN" sz="1800" dirty="0" err="1"/>
              <a:t>hyperparameters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determine </a:t>
            </a:r>
            <a:r>
              <a:rPr lang="en-US" altLang="zh-CN" sz="1800" dirty="0"/>
              <a:t>the type of layer (such as convolutional, fully </a:t>
            </a:r>
            <a:r>
              <a:rPr lang="en-US" altLang="zh-CN" sz="1800" dirty="0" smtClean="0"/>
              <a:t>connected, or </a:t>
            </a:r>
            <a:r>
              <a:rPr lang="en-US" altLang="zh-CN" sz="1800" dirty="0"/>
              <a:t>recurrent) and the properties of that layer (such as number </a:t>
            </a:r>
            <a:r>
              <a:rPr lang="en-US" altLang="zh-CN" sz="1800" dirty="0" smtClean="0"/>
              <a:t>of neurons</a:t>
            </a:r>
            <a:r>
              <a:rPr lang="en-US" altLang="zh-CN" sz="1800" dirty="0"/>
              <a:t>, kernel size, and activation function). The edges in the </a:t>
            </a:r>
            <a:r>
              <a:rPr lang="en-US" altLang="zh-CN" sz="1800" dirty="0" smtClean="0"/>
              <a:t>chromosome </a:t>
            </a:r>
            <a:r>
              <a:rPr lang="en-US" altLang="zh-CN" sz="1800" dirty="0"/>
              <a:t>are no longer marked with weights; instead they </a:t>
            </a:r>
            <a:r>
              <a:rPr lang="en-US" altLang="zh-CN" sz="1800" dirty="0" smtClean="0"/>
              <a:t>simply indicate </a:t>
            </a:r>
            <a:r>
              <a:rPr lang="en-US" altLang="zh-CN" sz="1800" dirty="0"/>
              <a:t>how the nodes (layers) are connected. The </a:t>
            </a:r>
            <a:r>
              <a:rPr lang="en-US" altLang="zh-CN" sz="1800" dirty="0" smtClean="0"/>
              <a:t>chromosome also </a:t>
            </a:r>
            <a:r>
              <a:rPr lang="en-US" altLang="zh-CN" sz="1800" dirty="0"/>
              <a:t>contains a set of global </a:t>
            </a:r>
            <a:r>
              <a:rPr lang="en-US" altLang="zh-CN" sz="1800" dirty="0" err="1"/>
              <a:t>hyperparameters</a:t>
            </a:r>
            <a:r>
              <a:rPr lang="en-US" altLang="zh-CN" sz="1800" dirty="0"/>
              <a:t> applicable to the </a:t>
            </a:r>
            <a:r>
              <a:rPr lang="en-US" altLang="zh-CN" sz="1800" dirty="0" smtClean="0"/>
              <a:t>entire </a:t>
            </a:r>
            <a:r>
              <a:rPr lang="en-US" altLang="zh-CN" sz="1800" dirty="0"/>
              <a:t>network (such as learning rate, training algorithm, and </a:t>
            </a:r>
            <a:r>
              <a:rPr lang="en-US" altLang="zh-CN" sz="1800" dirty="0" smtClean="0"/>
              <a:t>data preprocessing</a:t>
            </a:r>
            <a:r>
              <a:rPr lang="en-US" altLang="zh-CN" sz="1800" dirty="0"/>
              <a:t>).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7975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CoDeepNEAT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zh-CN" sz="1600" dirty="0"/>
          </a:p>
          <a:p>
            <a:pPr lvl="1"/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49" y="1313908"/>
            <a:ext cx="5392500" cy="3940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00" y="1541816"/>
            <a:ext cx="5475469" cy="34157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0030" y="990742"/>
            <a:ext cx="9450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Cooperative Coevolution of Modules </a:t>
            </a:r>
            <a:r>
              <a:rPr lang="zh-CN" altLang="en-US" dirty="0" smtClean="0"/>
              <a:t>and Blueprints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345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CoDeepNEAT</a:t>
            </a:r>
            <a:r>
              <a:rPr lang="en-US" altLang="zh-CN" dirty="0"/>
              <a:t> in the </a:t>
            </a:r>
            <a:r>
              <a:rPr lang="en-US" altLang="zh-CN" dirty="0" smtClean="0"/>
              <a:t>CIFAR-10 Benchmark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In this experiment, </a:t>
            </a:r>
            <a:r>
              <a:rPr lang="en-US" altLang="zh-CN" sz="1800" dirty="0" err="1"/>
              <a:t>CoDeepNEAT</a:t>
            </a:r>
            <a:r>
              <a:rPr lang="en-US" altLang="zh-CN" sz="1800" dirty="0"/>
              <a:t> was used to evolve the </a:t>
            </a:r>
            <a:r>
              <a:rPr lang="en-US" altLang="zh-CN" sz="1800" dirty="0" smtClean="0"/>
              <a:t>topology of </a:t>
            </a:r>
            <a:r>
              <a:rPr lang="en-US" altLang="zh-CN" sz="1800" dirty="0"/>
              <a:t>a convolutional neural network (CNN) to maximize its </a:t>
            </a:r>
            <a:r>
              <a:rPr lang="en-US" altLang="zh-CN" sz="1800" dirty="0" err="1" smtClean="0"/>
              <a:t>classifcation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performance on the CIFAR-10 </a:t>
            </a:r>
            <a:r>
              <a:rPr lang="en-US" altLang="zh-CN" sz="1800" dirty="0" smtClean="0"/>
              <a:t>dataset</a:t>
            </a:r>
            <a:r>
              <a:rPr lang="en-US" altLang="zh-CN" sz="1800" dirty="0"/>
              <a:t>, a common </a:t>
            </a:r>
            <a:r>
              <a:rPr lang="en-US" altLang="zh-CN" sz="1800" dirty="0" smtClean="0"/>
              <a:t>image </a:t>
            </a:r>
            <a:r>
              <a:rPr lang="en-US" altLang="zh-CN" sz="1800" dirty="0" err="1" smtClean="0"/>
              <a:t>classifcation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benchmark</a:t>
            </a:r>
            <a:r>
              <a:rPr lang="en-US" altLang="zh-CN" sz="1800" dirty="0" smtClean="0"/>
              <a:t>.</a:t>
            </a:r>
          </a:p>
          <a:p>
            <a:r>
              <a:rPr lang="en-US" altLang="zh-CN" sz="1800" dirty="0" err="1" smtClean="0"/>
              <a:t>CoDeepNEAT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was initialized with populations of 25 </a:t>
            </a:r>
            <a:r>
              <a:rPr lang="en-US" altLang="zh-CN" sz="1800" dirty="0" smtClean="0"/>
              <a:t>blueprints and </a:t>
            </a:r>
            <a:r>
              <a:rPr lang="en-US" altLang="zh-CN" sz="1800" dirty="0"/>
              <a:t>45 modules.</a:t>
            </a:r>
          </a:p>
          <a:p>
            <a:r>
              <a:rPr lang="en-US" altLang="zh-CN" sz="1800" dirty="0"/>
              <a:t> From these two populations, 100 CNNs were </a:t>
            </a:r>
            <a:r>
              <a:rPr lang="en-US" altLang="zh-CN" sz="1800" dirty="0" smtClean="0"/>
              <a:t>assembled for fitness evaluation in every generation</a:t>
            </a:r>
            <a:r>
              <a:rPr lang="en-US" altLang="zh-CN" sz="1800" dirty="0"/>
              <a:t>.</a:t>
            </a:r>
          </a:p>
          <a:p>
            <a:r>
              <a:rPr lang="en-US" altLang="zh-CN" sz="1800" dirty="0"/>
              <a:t>  </a:t>
            </a:r>
            <a:r>
              <a:rPr lang="en-US" altLang="zh-CN" sz="1800" dirty="0" smtClean="0"/>
              <a:t>Each node in the module </a:t>
            </a:r>
            <a:r>
              <a:rPr lang="en-US" altLang="zh-CN" sz="1800" dirty="0"/>
              <a:t>chromosome represents a </a:t>
            </a:r>
            <a:r>
              <a:rPr lang="en-US" altLang="zh-CN" sz="1800" dirty="0">
                <a:solidFill>
                  <a:srgbClr val="FF0000"/>
                </a:solidFill>
              </a:rPr>
              <a:t>convolutional </a:t>
            </a:r>
            <a:r>
              <a:rPr lang="en-US" altLang="zh-CN" sz="1800" dirty="0" smtClean="0">
                <a:solidFill>
                  <a:srgbClr val="FF0000"/>
                </a:solidFill>
              </a:rPr>
              <a:t>layer.</a:t>
            </a:r>
          </a:p>
          <a:p>
            <a:r>
              <a:rPr lang="en-US" altLang="zh-CN" sz="1800" dirty="0"/>
              <a:t> Its </a:t>
            </a:r>
            <a:r>
              <a:rPr lang="en-US" altLang="zh-CN" sz="1800" dirty="0" err="1" smtClean="0"/>
              <a:t>hyperparameters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determine the various properties of the layer and </a:t>
            </a:r>
            <a:r>
              <a:rPr lang="en-US" altLang="zh-CN" sz="1800" dirty="0" smtClean="0"/>
              <a:t>whether additional max-pooling or dropout layers are attached</a:t>
            </a:r>
          </a:p>
          <a:p>
            <a:r>
              <a:rPr lang="en-US" altLang="zh-CN" sz="1800" dirty="0"/>
              <a:t>In addition, a set of global </a:t>
            </a:r>
            <a:r>
              <a:rPr lang="en-US" altLang="zh-CN" sz="1800" dirty="0" err="1"/>
              <a:t>hyperparameters</a:t>
            </a:r>
            <a:r>
              <a:rPr lang="en-US" altLang="zh-CN" sz="1800" dirty="0"/>
              <a:t> were evolved for </a:t>
            </a:r>
            <a:r>
              <a:rPr lang="en-US" altLang="zh-CN" sz="1800" dirty="0" smtClean="0"/>
              <a:t>the assembled </a:t>
            </a:r>
            <a:r>
              <a:rPr lang="en-US" altLang="zh-CN" sz="1800" dirty="0"/>
              <a:t>network</a:t>
            </a:r>
            <a:r>
              <a:rPr lang="en-US" altLang="zh-CN" sz="1800" dirty="0" smtClean="0"/>
              <a:t>.</a:t>
            </a:r>
          </a:p>
          <a:p>
            <a:r>
              <a:rPr lang="en-US" altLang="zh-CN" sz="1800" dirty="0" smtClean="0"/>
              <a:t> </a:t>
            </a:r>
            <a:r>
              <a:rPr lang="en-US" altLang="zh-CN" sz="1800" dirty="0"/>
              <a:t>During </a:t>
            </a:r>
            <a:r>
              <a:rPr lang="en-US" altLang="zh-CN" sz="1800" dirty="0" smtClean="0"/>
              <a:t>fitness </a:t>
            </a:r>
            <a:r>
              <a:rPr lang="en-US" altLang="zh-CN" sz="1800" dirty="0"/>
              <a:t>evaluation, the 50,000 </a:t>
            </a:r>
            <a:r>
              <a:rPr lang="en-US" altLang="zh-CN" sz="1800" dirty="0" smtClean="0"/>
              <a:t>images were </a:t>
            </a:r>
            <a:r>
              <a:rPr lang="en-US" altLang="zh-CN" sz="1800" dirty="0"/>
              <a:t>split into a training set of 42,500 samples and a validation </a:t>
            </a:r>
            <a:r>
              <a:rPr lang="en-US" altLang="zh-CN" sz="1800" dirty="0" smtClean="0"/>
              <a:t>set of </a:t>
            </a:r>
            <a:r>
              <a:rPr lang="en-US" altLang="zh-CN" sz="1800" dirty="0"/>
              <a:t>7,500 samples.</a:t>
            </a:r>
          </a:p>
          <a:p>
            <a:r>
              <a:rPr lang="en-US" altLang="zh-CN" sz="1800" dirty="0" smtClean="0"/>
              <a:t>After </a:t>
            </a:r>
            <a:r>
              <a:rPr lang="en-US" altLang="zh-CN" sz="1800" dirty="0"/>
              <a:t>evolution was complete, the best network was trained </a:t>
            </a:r>
            <a:r>
              <a:rPr lang="en-US" altLang="zh-CN" sz="1800" dirty="0" smtClean="0"/>
              <a:t>on all </a:t>
            </a:r>
            <a:r>
              <a:rPr lang="en-US" altLang="zh-CN" sz="1800" dirty="0"/>
              <a:t>50,000 training images for 300 epochs, and the </a:t>
            </a:r>
            <a:r>
              <a:rPr lang="en-US" altLang="zh-CN" sz="1800" dirty="0" smtClean="0"/>
              <a:t>classification error </a:t>
            </a:r>
            <a:r>
              <a:rPr lang="en-US" altLang="zh-CN" sz="1800" dirty="0"/>
              <a:t>measured. </a:t>
            </a:r>
            <a:endParaRPr lang="en-US" altLang="zh-CN" sz="1800" dirty="0" smtClean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7359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CoDeepNEAT</a:t>
            </a:r>
            <a:r>
              <a:rPr lang="en-US" altLang="zh-CN" dirty="0"/>
              <a:t> in the CIFAR-10 Benchmark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86" y="1524682"/>
            <a:ext cx="4964823" cy="4583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9903"/>
            <a:ext cx="5079784" cy="47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2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Gradient-based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《DARTS: </a:t>
            </a:r>
            <a:r>
              <a:rPr lang="en-US" altLang="zh-CN" dirty="0" smtClean="0"/>
              <a:t>DIFFERENTIABLE ARCHITECTURE SEARCH》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98" y="2239960"/>
            <a:ext cx="8175699" cy="35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98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Search Space</a:t>
            </a:r>
          </a:p>
          <a:p>
            <a:r>
              <a:rPr lang="zh-CN" altLang="en-US" sz="2000" dirty="0"/>
              <a:t>目标：搜索一种</a:t>
            </a:r>
            <a:r>
              <a:rPr lang="en-US" altLang="zh-CN" sz="2000" dirty="0"/>
              <a:t>Convolutional Cell(</a:t>
            </a:r>
            <a:r>
              <a:rPr lang="zh-CN" altLang="en-US" sz="2000" dirty="0"/>
              <a:t>有向无环图，其中</a:t>
            </a:r>
            <a:r>
              <a:rPr lang="zh-CN" altLang="en-US" sz="2000" dirty="0" smtClean="0"/>
              <a:t>包含</a:t>
            </a:r>
            <a:r>
              <a:rPr lang="en-US" altLang="zh-CN" sz="2000" dirty="0" smtClean="0"/>
              <a:t>​</a:t>
            </a:r>
            <a:r>
              <a:rPr lang="en-US" altLang="zh-CN" sz="2000" dirty="0"/>
              <a:t>N​</a:t>
            </a:r>
            <a:r>
              <a:rPr lang="zh-CN" altLang="en-US" sz="2000" dirty="0"/>
              <a:t>个</a:t>
            </a:r>
            <a:r>
              <a:rPr lang="zh-CN" altLang="en-US" sz="2000" dirty="0" smtClean="0"/>
              <a:t>节点</a:t>
            </a:r>
            <a:r>
              <a:rPr lang="en-US" altLang="zh-CN" sz="2000" dirty="0" smtClean="0"/>
              <a:t>)</a:t>
            </a:r>
            <a:r>
              <a:rPr lang="zh-CN" altLang="en-US" sz="2000" dirty="0"/>
              <a:t>作为网络最终结构的</a:t>
            </a:r>
            <a:r>
              <a:rPr lang="en-US" altLang="zh-CN" sz="2000" dirty="0"/>
              <a:t>Building Block</a:t>
            </a:r>
            <a:r>
              <a:rPr lang="zh-CN" altLang="en-US" sz="2000" dirty="0"/>
              <a:t>，得到的</a:t>
            </a:r>
            <a:r>
              <a:rPr lang="en-US" altLang="zh-CN" sz="2000" dirty="0"/>
              <a:t>Cell</a:t>
            </a:r>
            <a:r>
              <a:rPr lang="zh-CN" altLang="en-US" sz="2000" dirty="0"/>
              <a:t>既可以通过</a:t>
            </a:r>
            <a:r>
              <a:rPr lang="en-US" altLang="zh-CN" sz="2000" dirty="0"/>
              <a:t>Stack</a:t>
            </a:r>
            <a:r>
              <a:rPr lang="zh-CN" altLang="en-US" sz="2000" dirty="0" smtClean="0"/>
              <a:t>成</a:t>
            </a:r>
            <a:r>
              <a:rPr lang="en-US" altLang="zh-CN" sz="2000" dirty="0" err="1" smtClean="0"/>
              <a:t>Convolutiona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，也可以循环连接形成</a:t>
            </a:r>
            <a:r>
              <a:rPr lang="en-US" altLang="zh-CN" sz="2000" dirty="0"/>
              <a:t>Recurrent </a:t>
            </a:r>
            <a:r>
              <a:rPr lang="en-US" altLang="zh-CN" sz="2000" dirty="0" smtClean="0"/>
              <a:t>Network.</a:t>
            </a:r>
          </a:p>
          <a:p>
            <a:r>
              <a:rPr lang="en-US" altLang="zh-CN" sz="2000" dirty="0"/>
              <a:t>A cell is a directed acyclic graph consisting of an ordered sequence of N </a:t>
            </a:r>
            <a:r>
              <a:rPr lang="en-US" altLang="zh-CN" sz="2000" dirty="0" smtClean="0"/>
              <a:t>nodes</a:t>
            </a:r>
          </a:p>
          <a:p>
            <a:r>
              <a:rPr lang="en-US" altLang="zh-CN" sz="2000" dirty="0"/>
              <a:t> Each node x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 </a:t>
            </a:r>
            <a:r>
              <a:rPr lang="en-US" altLang="zh-CN" sz="2000" dirty="0" smtClean="0"/>
              <a:t>is a </a:t>
            </a:r>
            <a:r>
              <a:rPr lang="en-US" altLang="zh-CN" sz="2000" dirty="0"/>
              <a:t>latent representation (e.g. a feature map in convolutional networks) and each directed edge (</a:t>
            </a:r>
            <a:r>
              <a:rPr lang="en-US" altLang="zh-CN" sz="2000" dirty="0" err="1" smtClean="0"/>
              <a:t>i,j</a:t>
            </a:r>
            <a:r>
              <a:rPr lang="en-US" altLang="zh-CN" sz="2000" dirty="0" smtClean="0"/>
              <a:t>) is </a:t>
            </a:r>
            <a:r>
              <a:rPr lang="en-US" altLang="zh-CN" sz="2000" dirty="0"/>
              <a:t>associated with some operation o (</a:t>
            </a:r>
            <a:r>
              <a:rPr lang="en-US" altLang="zh-CN" sz="2000" dirty="0" err="1"/>
              <a:t>i,j</a:t>
            </a:r>
            <a:r>
              <a:rPr lang="en-US" altLang="zh-CN" sz="2000" dirty="0"/>
              <a:t>) that transforms x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 </a:t>
            </a:r>
            <a:r>
              <a:rPr lang="en-US" altLang="zh-CN" sz="2000" dirty="0" smtClean="0"/>
              <a:t>.</a:t>
            </a:r>
          </a:p>
          <a:p>
            <a:pPr marL="0" indent="0"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4881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2855"/>
            <a:ext cx="10515600" cy="4351338"/>
          </a:xfrm>
        </p:spPr>
        <p:txBody>
          <a:bodyPr/>
          <a:lstStyle/>
          <a:p>
            <a:r>
              <a:rPr lang="en-US" altLang="zh-CN" sz="1800" dirty="0"/>
              <a:t>Each intermediate node is computed based on all of its predecessors: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56" y="3022769"/>
            <a:ext cx="8001693" cy="3702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739" y="2194093"/>
            <a:ext cx="3514725" cy="828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1388825"/>
            <a:ext cx="4785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CONTINUOUS </a:t>
            </a:r>
            <a:r>
              <a:rPr lang="zh-CN" altLang="en-US" dirty="0"/>
              <a:t>R ELAXATION AND O PTIMIZATION</a:t>
            </a:r>
          </a:p>
        </p:txBody>
      </p:sp>
    </p:spTree>
    <p:extLst>
      <p:ext uri="{BB962C8B-B14F-4D97-AF65-F5344CB8AC3E}">
        <p14:creationId xmlns:p14="http://schemas.microsoft.com/office/powerpoint/2010/main" val="22676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S</a:t>
            </a:r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/>
              <a:t>This implies a </a:t>
            </a:r>
            <a:r>
              <a:rPr lang="en-US" altLang="zh-CN" sz="2000" dirty="0" err="1"/>
              <a:t>bilevel</a:t>
            </a:r>
            <a:r>
              <a:rPr lang="en-US" altLang="zh-CN" sz="2000" dirty="0"/>
              <a:t> optimization problem (</a:t>
            </a:r>
            <a:r>
              <a:rPr lang="en-US" altLang="zh-CN" sz="2000" dirty="0" err="1"/>
              <a:t>Anandalingam</a:t>
            </a:r>
            <a:r>
              <a:rPr lang="en-US" altLang="zh-CN" sz="2000" dirty="0"/>
              <a:t> &amp; </a:t>
            </a:r>
            <a:r>
              <a:rPr lang="en-US" altLang="zh-CN" sz="2000" dirty="0" err="1"/>
              <a:t>Friesz</a:t>
            </a:r>
            <a:r>
              <a:rPr lang="en-US" altLang="zh-CN" sz="2000" dirty="0"/>
              <a:t>, 1992; Colson et al., 2007) </a:t>
            </a:r>
            <a:r>
              <a:rPr lang="en-US" altLang="zh-CN" sz="2000" dirty="0" smtClean="0"/>
              <a:t>with α </a:t>
            </a:r>
            <a:r>
              <a:rPr lang="en-US" altLang="zh-CN" sz="2000" dirty="0"/>
              <a:t>as the upper-level variable and w as the lower-level variable: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41" y="1834959"/>
            <a:ext cx="9796864" cy="11128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597" y="3632279"/>
            <a:ext cx="4829175" cy="1028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75" y="4553070"/>
            <a:ext cx="8260796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4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 smtClean="0"/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94" y="1497675"/>
            <a:ext cx="9273193" cy="2207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43" y="3639433"/>
            <a:ext cx="8770096" cy="1307081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6095999" y="2671903"/>
            <a:ext cx="972000" cy="1714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21" y="5233083"/>
            <a:ext cx="8369510" cy="6770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38200" y="1313009"/>
            <a:ext cx="5571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近似结构梯度</a:t>
            </a:r>
            <a:r>
              <a:rPr lang="en-US" altLang="zh-CN" dirty="0"/>
              <a:t>(APPROXIMATE ARCHITECTURE GRADIENT)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44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58157"/>
            <a:ext cx="10515600" cy="4351338"/>
          </a:xfrm>
        </p:spPr>
        <p:txBody>
          <a:bodyPr/>
          <a:lstStyle/>
          <a:p>
            <a:r>
              <a:rPr lang="en-US" altLang="zh-CN" sz="2000" dirty="0"/>
              <a:t>To form each node in the discrete architecture, we retain the top- k strongest operations (from </a:t>
            </a:r>
            <a:r>
              <a:rPr lang="en-US" altLang="zh-CN" sz="2000" dirty="0" smtClean="0"/>
              <a:t>distinct nodes</a:t>
            </a:r>
            <a:r>
              <a:rPr lang="en-US" altLang="zh-CN" sz="2000" dirty="0"/>
              <a:t>) among all non-zero candidate operations collected from all the previous nodes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/>
              <a:t> The </a:t>
            </a:r>
            <a:r>
              <a:rPr lang="en-US" altLang="zh-CN" sz="2000" dirty="0" smtClean="0"/>
              <a:t>strength of </a:t>
            </a:r>
            <a:r>
              <a:rPr lang="en-US" altLang="zh-CN" sz="2000" dirty="0"/>
              <a:t>an operation is defined </a:t>
            </a:r>
            <a:r>
              <a:rPr lang="en-US" altLang="zh-CN" sz="2000" dirty="0" smtClean="0"/>
              <a:t>as 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925165" y="1388825"/>
            <a:ext cx="5584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推导离散结构（DERIVING </a:t>
            </a:r>
            <a:r>
              <a:rPr lang="zh-CN" altLang="en-US" dirty="0"/>
              <a:t>D ISCRETE A </a:t>
            </a:r>
            <a:r>
              <a:rPr lang="zh-CN" altLang="en-US" dirty="0" smtClean="0"/>
              <a:t>RCHITECTURES）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60" y="2998432"/>
            <a:ext cx="2537680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4678" y="1403156"/>
            <a:ext cx="5829226" cy="51865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1468" y="1403156"/>
            <a:ext cx="63333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Broadly, NAS techniques falls into five main categories</a:t>
            </a:r>
          </a:p>
          <a:p>
            <a:r>
              <a:rPr lang="zh-CN" altLang="en-US" dirty="0"/>
              <a:t>including random search, reinforcement learning, </a:t>
            </a:r>
            <a:r>
              <a:rPr lang="zh-CN" altLang="en-US" dirty="0" smtClean="0"/>
              <a:t>gradient</a:t>
            </a:r>
            <a:r>
              <a:rPr lang="zh-CN" altLang="en-US" dirty="0"/>
              <a:t> </a:t>
            </a:r>
            <a:r>
              <a:rPr lang="zh-CN" altLang="en-US" dirty="0" smtClean="0"/>
              <a:t>based </a:t>
            </a:r>
            <a:r>
              <a:rPr lang="zh-CN" altLang="en-US" dirty="0"/>
              <a:t>methods, evolutionary methods, and Bayesian </a:t>
            </a:r>
            <a:r>
              <a:rPr lang="zh-CN" altLang="en-US" dirty="0" smtClean="0"/>
              <a:t>opti mization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799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58157"/>
            <a:ext cx="10515600" cy="4351338"/>
          </a:xfrm>
        </p:spPr>
        <p:txBody>
          <a:bodyPr/>
          <a:lstStyle/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925165" y="1388825"/>
            <a:ext cx="4420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实验结果（</a:t>
            </a:r>
            <a:r>
              <a:rPr lang="pt-BR" altLang="zh-CN" dirty="0" smtClean="0"/>
              <a:t>EXPERIMENTS </a:t>
            </a:r>
            <a:r>
              <a:rPr lang="pt-BR" altLang="zh-CN" dirty="0"/>
              <a:t>AND R ESULTS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6" y="1925308"/>
            <a:ext cx="5534084" cy="3772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25" y="2094582"/>
            <a:ext cx="6104375" cy="36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3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DARTS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58157"/>
            <a:ext cx="10515600" cy="4351338"/>
          </a:xfrm>
        </p:spPr>
        <p:txBody>
          <a:bodyPr/>
          <a:lstStyle/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925165" y="1388825"/>
            <a:ext cx="4420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实验结果（</a:t>
            </a:r>
            <a:r>
              <a:rPr lang="pt-BR" altLang="zh-CN" dirty="0" smtClean="0"/>
              <a:t>EXPERIMENTS </a:t>
            </a:r>
            <a:r>
              <a:rPr lang="pt-BR" altLang="zh-CN" dirty="0"/>
              <a:t>AND R ESULTS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2" y="1825626"/>
            <a:ext cx="5486566" cy="3455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779" y="1758157"/>
            <a:ext cx="6472172" cy="33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NAO(</a:t>
            </a:r>
            <a:r>
              <a:rPr lang="en-US" altLang="zh-CN" dirty="0" err="1"/>
              <a:t>nerual</a:t>
            </a:r>
            <a:r>
              <a:rPr lang="en-US" altLang="zh-CN" dirty="0"/>
              <a:t> architecture optimization)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en-US" altLang="zh-CN" dirty="0"/>
              <a:t>Neural Architecture </a:t>
            </a:r>
            <a:r>
              <a:rPr lang="en-US" altLang="zh-CN" dirty="0" smtClean="0"/>
              <a:t>Optimization》</a:t>
            </a:r>
          </a:p>
          <a:p>
            <a:r>
              <a:rPr lang="en-US" altLang="zh-CN" dirty="0"/>
              <a:t> </a:t>
            </a:r>
            <a:r>
              <a:rPr lang="en-US" altLang="zh-CN" sz="2000" dirty="0" smtClean="0"/>
              <a:t>Three </a:t>
            </a:r>
            <a:r>
              <a:rPr lang="en-US" altLang="zh-CN" sz="2000" dirty="0"/>
              <a:t>key components in </a:t>
            </a:r>
            <a:r>
              <a:rPr lang="en-US" altLang="zh-CN" sz="2000" dirty="0" smtClean="0"/>
              <a:t>proposed </a:t>
            </a:r>
            <a:r>
              <a:rPr lang="en-US" altLang="zh-CN" sz="2000" dirty="0"/>
              <a:t>approach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1600" dirty="0"/>
              <a:t> (1) An encoder </a:t>
            </a:r>
            <a:r>
              <a:rPr lang="en-US" altLang="zh-CN" sz="1600" dirty="0" smtClean="0"/>
              <a:t>embeds/maps neural </a:t>
            </a:r>
            <a:r>
              <a:rPr lang="en-US" altLang="zh-CN" sz="1600" dirty="0"/>
              <a:t>network architectures into a continuous space</a:t>
            </a:r>
            <a:r>
              <a:rPr lang="en-US" altLang="zh-CN" sz="1600" dirty="0" smtClean="0"/>
              <a:t>.</a:t>
            </a:r>
          </a:p>
          <a:p>
            <a:pPr lvl="1"/>
            <a:r>
              <a:rPr lang="en-US" altLang="zh-CN" sz="1600" dirty="0"/>
              <a:t> (2) A predictor takes </a:t>
            </a:r>
            <a:r>
              <a:rPr lang="en-US" altLang="zh-CN" sz="1600" dirty="0" smtClean="0"/>
              <a:t>the continuous </a:t>
            </a:r>
            <a:r>
              <a:rPr lang="en-US" altLang="zh-CN" sz="1600" dirty="0"/>
              <a:t>representation of a network as input and predicts its accuracy</a:t>
            </a:r>
            <a:r>
              <a:rPr lang="en-US" altLang="zh-CN" sz="1600" dirty="0" smtClean="0"/>
              <a:t>.</a:t>
            </a:r>
          </a:p>
          <a:p>
            <a:pPr lvl="1"/>
            <a:r>
              <a:rPr lang="en-US" altLang="zh-CN" sz="1600" dirty="0"/>
              <a:t> (3) </a:t>
            </a:r>
            <a:r>
              <a:rPr lang="en-US" altLang="zh-CN" sz="1600" dirty="0" smtClean="0"/>
              <a:t>A decoder </a:t>
            </a:r>
            <a:r>
              <a:rPr lang="en-US" altLang="zh-CN" sz="1600" dirty="0"/>
              <a:t>maps a continuous representation of a network back to its </a:t>
            </a:r>
            <a:r>
              <a:rPr lang="en-US" altLang="zh-CN" sz="1600" dirty="0" smtClean="0"/>
              <a:t>architecture.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performance predictor and the encoder enable us to perform gradient </a:t>
            </a:r>
            <a:r>
              <a:rPr lang="en-US" altLang="zh-CN" sz="2000" dirty="0" smtClean="0">
                <a:solidFill>
                  <a:prstClr val="black"/>
                </a:solidFill>
              </a:rPr>
              <a:t>based optimization </a:t>
            </a:r>
            <a:r>
              <a:rPr lang="en-US" altLang="zh-CN" sz="2000" dirty="0">
                <a:solidFill>
                  <a:prstClr val="black"/>
                </a:solidFill>
              </a:rPr>
              <a:t>in the continuous space to find the embedding of a new </a:t>
            </a:r>
            <a:r>
              <a:rPr lang="en-US" altLang="zh-CN" sz="2000" dirty="0" smtClean="0">
                <a:solidFill>
                  <a:prstClr val="black"/>
                </a:solidFill>
              </a:rPr>
              <a:t>architecture with </a:t>
            </a:r>
            <a:r>
              <a:rPr lang="en-US" altLang="zh-CN" sz="2000" dirty="0">
                <a:solidFill>
                  <a:prstClr val="black"/>
                </a:solidFill>
              </a:rPr>
              <a:t>potentially better accuracy.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730156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NAO(</a:t>
            </a:r>
            <a:r>
              <a:rPr lang="en-US" altLang="zh-CN" dirty="0" err="1"/>
              <a:t>nerual</a:t>
            </a:r>
            <a:r>
              <a:rPr lang="en-US" altLang="zh-CN" dirty="0"/>
              <a:t> architecture optimization)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《</a:t>
            </a:r>
            <a:r>
              <a:rPr lang="en-US" altLang="zh-CN" b="1" dirty="0"/>
              <a:t>Neural Architecture </a:t>
            </a:r>
            <a:r>
              <a:rPr lang="en-US" altLang="zh-CN" b="1" dirty="0" smtClean="0"/>
              <a:t>Optimization</a:t>
            </a:r>
            <a:r>
              <a:rPr lang="en-US" altLang="zh-CN" dirty="0" smtClean="0"/>
              <a:t>》</a:t>
            </a:r>
          </a:p>
          <a:p>
            <a:r>
              <a:rPr lang="en-US" altLang="zh-CN" dirty="0"/>
              <a:t> </a:t>
            </a:r>
            <a:r>
              <a:rPr lang="en-US" altLang="zh-CN" sz="2000" dirty="0" smtClean="0"/>
              <a:t>Three </a:t>
            </a:r>
            <a:r>
              <a:rPr lang="en-US" altLang="zh-CN" sz="2000" dirty="0"/>
              <a:t>key components in </a:t>
            </a:r>
            <a:r>
              <a:rPr lang="en-US" altLang="zh-CN" sz="2000" dirty="0" smtClean="0"/>
              <a:t>proposed </a:t>
            </a:r>
            <a:r>
              <a:rPr lang="en-US" altLang="zh-CN" sz="2000" dirty="0"/>
              <a:t>approach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1600" dirty="0"/>
              <a:t> (1) An encoder </a:t>
            </a:r>
            <a:r>
              <a:rPr lang="en-US" altLang="zh-CN" sz="1600" dirty="0" smtClean="0"/>
              <a:t>embeds/maps neural </a:t>
            </a:r>
            <a:r>
              <a:rPr lang="en-US" altLang="zh-CN" sz="1600" dirty="0"/>
              <a:t>network architectures into a continuous space</a:t>
            </a:r>
            <a:r>
              <a:rPr lang="en-US" altLang="zh-CN" sz="1600" dirty="0" smtClean="0"/>
              <a:t>.</a:t>
            </a:r>
          </a:p>
          <a:p>
            <a:pPr lvl="1"/>
            <a:r>
              <a:rPr lang="en-US" altLang="zh-CN" sz="1600" dirty="0"/>
              <a:t> (2) A predictor takes </a:t>
            </a:r>
            <a:r>
              <a:rPr lang="en-US" altLang="zh-CN" sz="1600" dirty="0" smtClean="0"/>
              <a:t>the continuous </a:t>
            </a:r>
            <a:r>
              <a:rPr lang="en-US" altLang="zh-CN" sz="1600" dirty="0"/>
              <a:t>representation of a network as input and predicts its accuracy</a:t>
            </a:r>
            <a:r>
              <a:rPr lang="en-US" altLang="zh-CN" sz="1600" dirty="0" smtClean="0"/>
              <a:t>.</a:t>
            </a:r>
          </a:p>
          <a:p>
            <a:pPr lvl="1"/>
            <a:r>
              <a:rPr lang="en-US" altLang="zh-CN" sz="1600" dirty="0"/>
              <a:t> (3) </a:t>
            </a:r>
            <a:r>
              <a:rPr lang="en-US" altLang="zh-CN" sz="1600" dirty="0" smtClean="0"/>
              <a:t>A decoder </a:t>
            </a:r>
            <a:r>
              <a:rPr lang="en-US" altLang="zh-CN" sz="1600" dirty="0"/>
              <a:t>maps a continuous representation of a network back to its </a:t>
            </a:r>
            <a:r>
              <a:rPr lang="en-US" altLang="zh-CN" sz="1600" dirty="0" smtClean="0"/>
              <a:t>architecture.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performance predictor and the encoder enable us to perform gradient </a:t>
            </a:r>
            <a:r>
              <a:rPr lang="en-US" altLang="zh-CN" sz="2000" dirty="0" smtClean="0">
                <a:solidFill>
                  <a:prstClr val="black"/>
                </a:solidFill>
              </a:rPr>
              <a:t>based optimization </a:t>
            </a:r>
            <a:r>
              <a:rPr lang="en-US" altLang="zh-CN" sz="2000" dirty="0">
                <a:solidFill>
                  <a:prstClr val="black"/>
                </a:solidFill>
              </a:rPr>
              <a:t>in the continuous space to find the embedding of a new </a:t>
            </a:r>
            <a:r>
              <a:rPr lang="en-US" altLang="zh-CN" sz="2000" dirty="0" smtClean="0">
                <a:solidFill>
                  <a:prstClr val="black"/>
                </a:solidFill>
              </a:rPr>
              <a:t>architecture with </a:t>
            </a:r>
            <a:r>
              <a:rPr lang="en-US" altLang="zh-CN" sz="2000" dirty="0">
                <a:solidFill>
                  <a:prstClr val="black"/>
                </a:solidFill>
              </a:rPr>
              <a:t>potentially better accuracy</a:t>
            </a:r>
            <a:r>
              <a:rPr lang="en-US" altLang="zh-CN" sz="2000" dirty="0" smtClean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altLang="zh-CN" sz="1800" dirty="0"/>
              <a:t> </a:t>
            </a:r>
            <a:r>
              <a:rPr lang="zh-CN" altLang="en-US" sz="1800" dirty="0" smtClean="0"/>
              <a:t>优势：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(1) continuous representation </a:t>
            </a:r>
            <a:r>
              <a:rPr lang="en-US" altLang="zh-CN" sz="1800" dirty="0"/>
              <a:t>of an architecture is more compact and efficient in representing its topological </a:t>
            </a:r>
            <a:r>
              <a:rPr lang="en-US" altLang="zh-CN" sz="1800" dirty="0" smtClean="0"/>
              <a:t>information</a:t>
            </a:r>
          </a:p>
          <a:p>
            <a:pPr lvl="1"/>
            <a:r>
              <a:rPr lang="en-US" altLang="zh-CN" sz="1800" dirty="0"/>
              <a:t>(2) optimizing in a continuous space is much easier than directly searching </a:t>
            </a:r>
            <a:r>
              <a:rPr lang="en-US" altLang="zh-CN" sz="1800" dirty="0" smtClean="0"/>
              <a:t>with in discrete </a:t>
            </a:r>
            <a:r>
              <a:rPr lang="en-US" altLang="zh-CN" sz="1800" dirty="0"/>
              <a:t>space due to better smoothness</a:t>
            </a: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41814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6268"/>
            <a:ext cx="10515600" cy="1325563"/>
          </a:xfrm>
        </p:spPr>
        <p:txBody>
          <a:bodyPr/>
          <a:lstStyle/>
          <a:p>
            <a:r>
              <a:rPr lang="en-US" altLang="zh-CN" dirty="0"/>
              <a:t>NAO(</a:t>
            </a:r>
            <a:r>
              <a:rPr lang="en-US" altLang="zh-CN" dirty="0" err="1"/>
              <a:t>nerual</a:t>
            </a:r>
            <a:r>
              <a:rPr lang="en-US" altLang="zh-CN" dirty="0"/>
              <a:t> architecture optimization)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461831"/>
            <a:ext cx="10515600" cy="4351338"/>
          </a:xfrm>
        </p:spPr>
        <p:txBody>
          <a:bodyPr/>
          <a:lstStyle/>
          <a:p>
            <a:r>
              <a:rPr lang="en-US" altLang="zh-CN" sz="1800" b="1" dirty="0"/>
              <a:t>Encoder</a:t>
            </a:r>
            <a:r>
              <a:rPr lang="en-US" altLang="zh-CN" sz="1800" b="1" dirty="0" smtClean="0"/>
              <a:t>: </a:t>
            </a:r>
            <a:r>
              <a:rPr lang="en-US" altLang="zh-CN" sz="1800" dirty="0" smtClean="0"/>
              <a:t>The </a:t>
            </a:r>
            <a:r>
              <a:rPr lang="en-US" altLang="zh-CN" sz="1800" dirty="0"/>
              <a:t>core of NAO is an encoder model responsible to map a neural </a:t>
            </a:r>
            <a:r>
              <a:rPr lang="en-US" altLang="zh-CN" sz="1800" dirty="0" smtClean="0"/>
              <a:t>network architecture </a:t>
            </a:r>
            <a:r>
              <a:rPr lang="en-US" altLang="zh-CN" sz="1800" dirty="0"/>
              <a:t>into a continuous representation (the blue arrow in the left part of Fig. 1</a:t>
            </a:r>
            <a:r>
              <a:rPr lang="en-US" altLang="zh-CN" sz="1800" dirty="0" smtClean="0"/>
              <a:t>)</a:t>
            </a:r>
          </a:p>
          <a:p>
            <a:r>
              <a:rPr lang="en-US" altLang="zh-CN" sz="1800" b="1" dirty="0" smtClean="0"/>
              <a:t>Predictor</a:t>
            </a:r>
            <a:r>
              <a:rPr lang="en-US" altLang="zh-CN" sz="1800" b="1" dirty="0"/>
              <a:t>:  </a:t>
            </a:r>
            <a:r>
              <a:rPr lang="en-US" altLang="zh-CN" sz="1800" dirty="0"/>
              <a:t>On top </a:t>
            </a:r>
            <a:r>
              <a:rPr lang="en-US" altLang="zh-CN" sz="1800" dirty="0" smtClean="0"/>
              <a:t>of the </a:t>
            </a:r>
            <a:r>
              <a:rPr lang="en-US" altLang="zh-CN" sz="1800" dirty="0"/>
              <a:t>continuous representation we build a regression model to approximate the final </a:t>
            </a:r>
            <a:r>
              <a:rPr lang="en-US" altLang="zh-CN" sz="1800" dirty="0" smtClean="0"/>
              <a:t>performance (e.g</a:t>
            </a:r>
            <a:r>
              <a:rPr lang="en-US" altLang="zh-CN" sz="1800" dirty="0"/>
              <a:t>., classification accuracy on the dev set) of an architecture (the yellow surface in the middle </a:t>
            </a:r>
            <a:r>
              <a:rPr lang="en-US" altLang="zh-CN" sz="1800" dirty="0" smtClean="0"/>
              <a:t>part of </a:t>
            </a:r>
            <a:r>
              <a:rPr lang="en-US" altLang="zh-CN" sz="1800" dirty="0"/>
              <a:t>Fig. 1</a:t>
            </a:r>
            <a:r>
              <a:rPr lang="en-US" altLang="zh-CN" sz="1800" dirty="0" smtClean="0"/>
              <a:t>)</a:t>
            </a:r>
          </a:p>
          <a:p>
            <a:r>
              <a:rPr lang="en-US" altLang="zh-CN" sz="1800" b="1" dirty="0" smtClean="0"/>
              <a:t>Decoder</a:t>
            </a:r>
            <a:r>
              <a:rPr lang="en-US" altLang="zh-CN" sz="1800" b="1" dirty="0"/>
              <a:t>:  </a:t>
            </a:r>
            <a:r>
              <a:rPr lang="en-US" altLang="zh-CN" sz="1800" dirty="0"/>
              <a:t>another key </a:t>
            </a:r>
            <a:r>
              <a:rPr lang="en-US" altLang="zh-CN" sz="1800" dirty="0" smtClean="0"/>
              <a:t>module for </a:t>
            </a:r>
            <a:r>
              <a:rPr lang="en-US" altLang="zh-CN" sz="1800" dirty="0"/>
              <a:t>NAO is designed to act as the decoder recovering the discrete architecture from the </a:t>
            </a:r>
            <a:r>
              <a:rPr lang="en-US" altLang="zh-CN" sz="1800" dirty="0" smtClean="0"/>
              <a:t>continuous representation </a:t>
            </a:r>
            <a:r>
              <a:rPr lang="en-US" altLang="zh-CN" sz="1800" dirty="0"/>
              <a:t>(the red arrow in the right part of Fig. 1). The decoder is an LSTM model </a:t>
            </a:r>
            <a:r>
              <a:rPr lang="en-US" altLang="zh-CN" sz="1800" dirty="0" smtClean="0"/>
              <a:t>equipped with </a:t>
            </a:r>
            <a:r>
              <a:rPr lang="en-US" altLang="zh-CN" sz="1800" dirty="0"/>
              <a:t>an attention mechanism that makes the exact recovery easy</a:t>
            </a:r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endParaRPr lang="en-US" altLang="zh-CN" sz="1800" dirty="0" smtClean="0"/>
          </a:p>
          <a:p>
            <a:endParaRPr lang="zh-CN" altLang="en-US" dirty="0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20" y="3707204"/>
            <a:ext cx="5543516" cy="281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6268"/>
            <a:ext cx="10515600" cy="1325563"/>
          </a:xfrm>
        </p:spPr>
        <p:txBody>
          <a:bodyPr/>
          <a:lstStyle/>
          <a:p>
            <a:r>
              <a:rPr lang="en-US" altLang="zh-CN" dirty="0"/>
              <a:t>NAO(</a:t>
            </a:r>
            <a:r>
              <a:rPr lang="en-US" altLang="zh-CN" dirty="0" err="1"/>
              <a:t>nerual</a:t>
            </a:r>
            <a:r>
              <a:rPr lang="en-US" altLang="zh-CN" dirty="0"/>
              <a:t> architecture optimization)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The most recent work parallel to ours is DARTS ,</a:t>
            </a:r>
            <a:r>
              <a:rPr lang="en-US" altLang="zh-CN" sz="2000" dirty="0" smtClean="0"/>
              <a:t>which </a:t>
            </a:r>
            <a:r>
              <a:rPr lang="en-US" altLang="zh-CN" sz="2000" dirty="0"/>
              <a:t>relaxes the discrete architecture </a:t>
            </a:r>
            <a:r>
              <a:rPr lang="en-US" altLang="zh-CN" sz="2000" dirty="0" smtClean="0"/>
              <a:t>space to </a:t>
            </a:r>
            <a:r>
              <a:rPr lang="en-US" altLang="zh-CN" sz="2000" dirty="0"/>
              <a:t>continuous one by mixture model and utilizes gradient based optimization to derive the best </a:t>
            </a:r>
            <a:r>
              <a:rPr lang="en-US" altLang="zh-CN" sz="2000" dirty="0" smtClean="0"/>
              <a:t>architecture.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One </a:t>
            </a:r>
            <a:r>
              <a:rPr lang="en-US" altLang="zh-CN" sz="2000" dirty="0"/>
              <a:t>hand, both NAO and DARTS conducts continuous optimization via </a:t>
            </a:r>
            <a:r>
              <a:rPr lang="en-US" altLang="zh-CN" sz="2000" dirty="0" smtClean="0"/>
              <a:t>gradient based method.</a:t>
            </a:r>
          </a:p>
          <a:p>
            <a:r>
              <a:rPr lang="en-US" altLang="zh-CN" sz="2000" dirty="0"/>
              <a:t> on the other hand, the continuous space in the two works are different: in </a:t>
            </a:r>
            <a:r>
              <a:rPr lang="en-US" altLang="zh-CN" sz="2000" dirty="0" smtClean="0"/>
              <a:t>DARTS it </a:t>
            </a:r>
            <a:r>
              <a:rPr lang="en-US" altLang="zh-CN" sz="2000" dirty="0"/>
              <a:t>is the mixture weights and in NAO it is the embedding of neural architectures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/>
              <a:t> The difference </a:t>
            </a:r>
            <a:r>
              <a:rPr lang="en-US" altLang="zh-CN" sz="2000" dirty="0" smtClean="0"/>
              <a:t>in optimization </a:t>
            </a:r>
            <a:r>
              <a:rPr lang="en-US" altLang="zh-CN" sz="2000" dirty="0"/>
              <a:t>space leads to the difference in how to derive the best architecture from </a:t>
            </a:r>
            <a:r>
              <a:rPr lang="en-US" altLang="zh-CN" sz="2000" dirty="0" smtClean="0"/>
              <a:t>continuous space</a:t>
            </a:r>
            <a:r>
              <a:rPr lang="en-US" altLang="zh-CN" sz="2000" dirty="0"/>
              <a:t>: DARTS simply assumes the best decision (among different choices of architectures) is </a:t>
            </a:r>
            <a:r>
              <a:rPr lang="en-US" altLang="zh-CN" sz="2000" dirty="0" smtClean="0"/>
              <a:t>the </a:t>
            </a:r>
            <a:r>
              <a:rPr lang="en-US" altLang="zh-CN" sz="2000" dirty="0" err="1" smtClean="0"/>
              <a:t>argmax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of mixture weights while NAO uses a decoder to exactly recover the discrete architecture.</a:t>
            </a:r>
            <a:endParaRPr lang="en-US" altLang="zh-CN" sz="2000" dirty="0" smtClean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1938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6268"/>
            <a:ext cx="10515600" cy="1325563"/>
          </a:xfrm>
        </p:spPr>
        <p:txBody>
          <a:bodyPr/>
          <a:lstStyle/>
          <a:p>
            <a:r>
              <a:rPr lang="en-US" altLang="zh-CN" dirty="0"/>
              <a:t>NAO(</a:t>
            </a:r>
            <a:r>
              <a:rPr lang="en-US" altLang="zh-CN" dirty="0" err="1"/>
              <a:t>nerual</a:t>
            </a:r>
            <a:r>
              <a:rPr lang="en-US" altLang="zh-CN" dirty="0"/>
              <a:t> architecture optimization)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78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Architecture Space</a:t>
            </a:r>
          </a:p>
          <a:p>
            <a:pPr lvl="1"/>
            <a:r>
              <a:rPr lang="en-US" altLang="zh-CN" sz="1800" dirty="0" smtClean="0"/>
              <a:t>For searching CNN architecture: </a:t>
            </a:r>
          </a:p>
          <a:p>
            <a:pPr lvl="2"/>
            <a:r>
              <a:rPr lang="en-US" altLang="zh-CN" sz="1800" dirty="0"/>
              <a:t> A cell is a convolutional neural network containing </a:t>
            </a:r>
            <a:r>
              <a:rPr lang="en-US" altLang="zh-CN" sz="1800" dirty="0" smtClean="0"/>
              <a:t>B nodes</a:t>
            </a:r>
          </a:p>
          <a:p>
            <a:pPr lvl="2"/>
            <a:r>
              <a:rPr lang="en-US" altLang="zh-CN" sz="1800" dirty="0"/>
              <a:t> Each of the nodes contains two branches, with each branch taking the output of one of </a:t>
            </a:r>
            <a:r>
              <a:rPr lang="en-US" altLang="zh-CN" sz="1800" dirty="0" smtClean="0"/>
              <a:t>the former </a:t>
            </a:r>
            <a:r>
              <a:rPr lang="en-US" altLang="zh-CN" sz="1800" dirty="0"/>
              <a:t>nodes as input and applying an operation to </a:t>
            </a:r>
            <a:r>
              <a:rPr lang="en-US" altLang="zh-CN" sz="1800" dirty="0" smtClean="0"/>
              <a:t>it</a:t>
            </a:r>
          </a:p>
          <a:p>
            <a:pPr lvl="2"/>
            <a:r>
              <a:rPr lang="en-US" altLang="zh-CN" sz="1800" dirty="0"/>
              <a:t> The node adds the outputs of its two branches as its output</a:t>
            </a:r>
          </a:p>
          <a:p>
            <a:pPr lvl="2"/>
            <a:r>
              <a:rPr lang="en-US" altLang="zh-CN" sz="1800" dirty="0"/>
              <a:t> The inputs of the cell </a:t>
            </a:r>
            <a:r>
              <a:rPr lang="en-US" altLang="zh-CN" sz="1800" dirty="0" smtClean="0"/>
              <a:t>are the </a:t>
            </a:r>
            <a:r>
              <a:rPr lang="en-US" altLang="zh-CN" sz="1800" dirty="0"/>
              <a:t>outputs of two previous cells, respectively denoted as node −2 and node −1 </a:t>
            </a:r>
            <a:endParaRPr lang="en-US" altLang="zh-CN" sz="1800" dirty="0" smtClean="0"/>
          </a:p>
          <a:p>
            <a:pPr lvl="2"/>
            <a:r>
              <a:rPr lang="en-US" altLang="zh-CN" sz="1800" dirty="0"/>
              <a:t> Finally, the </a:t>
            </a:r>
            <a:r>
              <a:rPr lang="en-US" altLang="zh-CN" sz="1800" dirty="0" smtClean="0"/>
              <a:t>outputs of </a:t>
            </a:r>
            <a:r>
              <a:rPr lang="en-US" altLang="zh-CN" sz="1800" dirty="0"/>
              <a:t>all the nodes that are not used by any other nodes are concatenated to form the final output of </a:t>
            </a:r>
            <a:r>
              <a:rPr lang="en-US" altLang="zh-CN" sz="1800" dirty="0" smtClean="0"/>
              <a:t>the cell</a:t>
            </a:r>
          </a:p>
          <a:p>
            <a:pPr lvl="2"/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084234"/>
            <a:ext cx="2032000" cy="15194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38" y="4762443"/>
            <a:ext cx="7658764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6268"/>
            <a:ext cx="10515600" cy="1325563"/>
          </a:xfrm>
        </p:spPr>
        <p:txBody>
          <a:bodyPr/>
          <a:lstStyle/>
          <a:p>
            <a:r>
              <a:rPr lang="en-US" altLang="zh-CN" dirty="0"/>
              <a:t>NAO(</a:t>
            </a:r>
            <a:r>
              <a:rPr lang="en-US" altLang="zh-CN" dirty="0" err="1"/>
              <a:t>nerual</a:t>
            </a:r>
            <a:r>
              <a:rPr lang="en-US" altLang="zh-CN" dirty="0"/>
              <a:t> architecture optimization)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62" y="3957024"/>
            <a:ext cx="7094539" cy="2900976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9" y="1281403"/>
            <a:ext cx="8558002" cy="6172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84" y="2088177"/>
            <a:ext cx="8199831" cy="6706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84" y="2820393"/>
            <a:ext cx="8397968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6268"/>
            <a:ext cx="10515600" cy="1325563"/>
          </a:xfrm>
        </p:spPr>
        <p:txBody>
          <a:bodyPr/>
          <a:lstStyle/>
          <a:p>
            <a:r>
              <a:rPr lang="en-US" altLang="zh-CN" dirty="0"/>
              <a:t>NAO(</a:t>
            </a:r>
            <a:r>
              <a:rPr lang="en-US" altLang="zh-CN" dirty="0" err="1"/>
              <a:t>nerual</a:t>
            </a:r>
            <a:r>
              <a:rPr lang="en-US" altLang="zh-CN" dirty="0"/>
              <a:t> architecture optimization)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146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Training and Inference</a:t>
            </a:r>
            <a:endParaRPr lang="en-US" altLang="zh-CN" sz="2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40" y="1844785"/>
            <a:ext cx="7986452" cy="1295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40" y="3177870"/>
            <a:ext cx="8237934" cy="1478408"/>
          </a:xfrm>
          <a:prstGeom prst="rect">
            <a:avLst/>
          </a:prstGeom>
        </p:spPr>
      </p:pic>
      <p:pic>
        <p:nvPicPr>
          <p:cNvPr id="7" name="内容占位符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44" y="4842971"/>
            <a:ext cx="4286895" cy="17529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40" y="4649603"/>
            <a:ext cx="5344177" cy="21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6268"/>
            <a:ext cx="10515600" cy="1325563"/>
          </a:xfrm>
        </p:spPr>
        <p:txBody>
          <a:bodyPr/>
          <a:lstStyle/>
          <a:p>
            <a:r>
              <a:rPr lang="en-US" altLang="zh-CN" dirty="0"/>
              <a:t>NAO(</a:t>
            </a:r>
            <a:r>
              <a:rPr lang="en-US" altLang="zh-CN" dirty="0" err="1"/>
              <a:t>nerual</a:t>
            </a:r>
            <a:r>
              <a:rPr lang="en-US" altLang="zh-CN" dirty="0"/>
              <a:t> architecture optimization)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146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Results on CIFAR-10 Classification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25905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Random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《Random </a:t>
            </a:r>
            <a:r>
              <a:rPr lang="en-US" altLang="zh-CN" sz="2400" dirty="0"/>
              <a:t>Search and Reproducibility for Neural Architecture </a:t>
            </a:r>
            <a:r>
              <a:rPr lang="en-US" altLang="zh-CN" sz="2400" dirty="0" smtClean="0"/>
              <a:t>Search》</a:t>
            </a:r>
            <a:r>
              <a:rPr lang="en-US" altLang="zh-CN" sz="2400" dirty="0"/>
              <a:t>(</a:t>
            </a:r>
            <a:r>
              <a:rPr lang="en-US" altLang="zh-CN" sz="2400" dirty="0" smtClean="0"/>
              <a:t>2019)</a:t>
            </a:r>
          </a:p>
          <a:p>
            <a:r>
              <a:rPr lang="en-US" altLang="zh-CN" sz="2400" dirty="0" smtClean="0"/>
              <a:t>Two Observations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 lvl="1"/>
            <a:r>
              <a:rPr lang="en-US" altLang="zh-CN" sz="2000" dirty="0"/>
              <a:t>(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) </a:t>
            </a:r>
            <a:r>
              <a:rPr lang="en-US" altLang="zh-CN" sz="2000" dirty="0"/>
              <a:t>random search is a competitive baseline for </a:t>
            </a:r>
            <a:r>
              <a:rPr lang="en-US" altLang="zh-CN" sz="2000" dirty="0" err="1"/>
              <a:t>hyperparameter</a:t>
            </a:r>
            <a:r>
              <a:rPr lang="en-US" altLang="zh-CN" sz="2000" dirty="0"/>
              <a:t> optimization.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sz="2000" dirty="0" smtClean="0"/>
              <a:t>(ii) </a:t>
            </a:r>
            <a:r>
              <a:rPr lang="en-US" altLang="zh-CN" sz="2000" dirty="0"/>
              <a:t>NAS is a specialized </a:t>
            </a:r>
            <a:r>
              <a:rPr lang="en-US" altLang="zh-CN" sz="2000" dirty="0" err="1"/>
              <a:t>hyperparameter</a:t>
            </a:r>
            <a:r>
              <a:rPr lang="en-US" altLang="zh-CN" sz="2000" dirty="0"/>
              <a:t> optimization </a:t>
            </a:r>
            <a:r>
              <a:rPr lang="en-US" altLang="zh-CN" sz="2000" dirty="0" smtClean="0"/>
              <a:t>problem </a:t>
            </a:r>
          </a:p>
          <a:p>
            <a:r>
              <a:rPr lang="en-US" altLang="zh-CN" sz="2400" dirty="0" smtClean="0"/>
              <a:t>Leveraging the observations:</a:t>
            </a:r>
          </a:p>
          <a:p>
            <a:pPr lvl="1"/>
            <a:r>
              <a:rPr lang="en-US" altLang="zh-CN" sz="2000" dirty="0"/>
              <a:t> </a:t>
            </a:r>
            <a:r>
              <a:rPr lang="en-US" altLang="zh-CN" sz="2000" dirty="0" smtClean="0"/>
              <a:t>evaluate both </a:t>
            </a:r>
            <a:r>
              <a:rPr lang="en-US" altLang="zh-CN" sz="2000" dirty="0">
                <a:solidFill>
                  <a:srgbClr val="FF0000"/>
                </a:solidFill>
              </a:rPr>
              <a:t>random search with early-stopping </a:t>
            </a:r>
            <a:r>
              <a:rPr lang="en-US" altLang="zh-CN" sz="2000" dirty="0"/>
              <a:t>and </a:t>
            </a:r>
            <a:r>
              <a:rPr lang="en-US" altLang="zh-CN" sz="2000" dirty="0">
                <a:solidFill>
                  <a:srgbClr val="FF0000"/>
                </a:solidFill>
              </a:rPr>
              <a:t>a novel random search with weight-sharing algorithm</a:t>
            </a:r>
            <a:r>
              <a:rPr lang="en-US" altLang="zh-CN" sz="2000" dirty="0"/>
              <a:t> on two standard </a:t>
            </a:r>
            <a:r>
              <a:rPr lang="en-US" altLang="zh-CN" sz="2000" dirty="0" smtClean="0"/>
              <a:t>NAS benchmarks—PTB </a:t>
            </a:r>
            <a:r>
              <a:rPr lang="en-US" altLang="zh-CN" sz="2000" dirty="0"/>
              <a:t>and CIFAR-10</a:t>
            </a:r>
          </a:p>
          <a:p>
            <a:r>
              <a:rPr lang="en-US" altLang="zh-CN" sz="2400" dirty="0"/>
              <a:t>T</a:t>
            </a:r>
            <a:r>
              <a:rPr lang="en-US" altLang="zh-CN" sz="2400" dirty="0" smtClean="0"/>
              <a:t>hree fundamental issues with the current state of NAS research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Inadequate Baselines</a:t>
            </a:r>
          </a:p>
          <a:p>
            <a:pPr lvl="1"/>
            <a:r>
              <a:rPr lang="en-US" altLang="zh-CN" sz="2000" dirty="0"/>
              <a:t>Complex </a:t>
            </a:r>
            <a:r>
              <a:rPr lang="en-US" altLang="zh-CN" sz="2000" dirty="0" smtClean="0"/>
              <a:t>Methods</a:t>
            </a:r>
          </a:p>
          <a:p>
            <a:pPr lvl="1"/>
            <a:r>
              <a:rPr lang="en-US" altLang="zh-CN" sz="2000" dirty="0"/>
              <a:t>Lack of Reproducibility</a:t>
            </a:r>
          </a:p>
          <a:p>
            <a:pPr marL="457200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971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ENAS</a:t>
            </a:r>
            <a:r>
              <a:rPr lang="zh-CN" altLang="en-US" dirty="0" smtClean="0"/>
              <a:t>（</a:t>
            </a:r>
            <a:r>
              <a:rPr lang="en-US" altLang="zh-CN" dirty="0"/>
              <a:t> Efficient Neural Architecture Search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《Efficient Neural Architecture Search via Parameter Sharing</a:t>
            </a:r>
            <a:r>
              <a:rPr lang="en-US" altLang="zh-CN" dirty="0" smtClean="0"/>
              <a:t>》</a:t>
            </a:r>
          </a:p>
          <a:p>
            <a:r>
              <a:rPr lang="en-US" altLang="zh-CN" sz="1800" dirty="0"/>
              <a:t>In ENAS, a controller </a:t>
            </a:r>
            <a:r>
              <a:rPr lang="en-US" altLang="zh-CN" sz="1800" dirty="0" smtClean="0"/>
              <a:t>discovers </a:t>
            </a:r>
            <a:r>
              <a:rPr lang="en-US" altLang="zh-CN" sz="1800" dirty="0"/>
              <a:t>neural network architectures by </a:t>
            </a:r>
            <a:r>
              <a:rPr lang="en-US" altLang="zh-CN" sz="1800" dirty="0" smtClean="0"/>
              <a:t>searching for </a:t>
            </a:r>
            <a:r>
              <a:rPr lang="en-US" altLang="zh-CN" sz="1800" dirty="0"/>
              <a:t>an optimal subgraph within a large </a:t>
            </a:r>
            <a:r>
              <a:rPr lang="en-US" altLang="zh-CN" sz="1800" dirty="0" smtClean="0"/>
              <a:t>computational </a:t>
            </a:r>
            <a:r>
              <a:rPr lang="en-US" altLang="zh-CN" sz="1800" dirty="0"/>
              <a:t>graph</a:t>
            </a:r>
            <a:r>
              <a:rPr lang="en-US" altLang="zh-CN" sz="1800" dirty="0" smtClean="0"/>
              <a:t>.</a:t>
            </a:r>
          </a:p>
          <a:p>
            <a:r>
              <a:rPr lang="en-US" altLang="zh-CN" sz="1800" dirty="0"/>
              <a:t>The controller is trained with </a:t>
            </a:r>
            <a:r>
              <a:rPr lang="en-US" altLang="zh-CN" sz="1800" dirty="0" smtClean="0"/>
              <a:t>policy </a:t>
            </a:r>
            <a:r>
              <a:rPr lang="en-US" altLang="zh-CN" sz="1800" dirty="0"/>
              <a:t>gradient to select a subgraph that </a:t>
            </a:r>
            <a:r>
              <a:rPr lang="en-US" altLang="zh-CN" sz="1800" dirty="0" smtClean="0"/>
              <a:t>maximizes the </a:t>
            </a:r>
            <a:r>
              <a:rPr lang="en-US" altLang="zh-CN" sz="1800" dirty="0"/>
              <a:t>expected reward on a validation set.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92" y="3517789"/>
            <a:ext cx="4588708" cy="25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5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ENAS</a:t>
            </a:r>
            <a:r>
              <a:rPr lang="zh-CN" altLang="en-US" dirty="0" smtClean="0"/>
              <a:t>（</a:t>
            </a:r>
            <a:r>
              <a:rPr lang="en-US" altLang="zh-CN" dirty="0"/>
              <a:t> Efficient Neural Architecture Search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Designing Recurrent </a:t>
            </a:r>
            <a:r>
              <a:rPr lang="en-US" altLang="zh-CN" sz="2400" dirty="0" smtClean="0"/>
              <a:t>Cells</a:t>
            </a:r>
          </a:p>
          <a:p>
            <a:pPr lvl="1"/>
            <a:r>
              <a:rPr lang="en-US" altLang="zh-CN" sz="2000" dirty="0"/>
              <a:t>ENAS’s </a:t>
            </a:r>
            <a:r>
              <a:rPr lang="en-US" altLang="zh-CN" sz="2000" dirty="0" smtClean="0"/>
              <a:t>controller is an RNN that decides:</a:t>
            </a:r>
          </a:p>
          <a:p>
            <a:pPr lvl="2"/>
            <a:r>
              <a:rPr lang="en-US" altLang="zh-CN" sz="1600" dirty="0" smtClean="0"/>
              <a:t>1) which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edges </a:t>
            </a:r>
            <a:r>
              <a:rPr lang="en-US" altLang="zh-CN" sz="1600" dirty="0"/>
              <a:t>are </a:t>
            </a:r>
            <a:r>
              <a:rPr lang="en-US" altLang="zh-CN" sz="1600" dirty="0" smtClean="0"/>
              <a:t>activated</a:t>
            </a:r>
          </a:p>
          <a:p>
            <a:pPr lvl="2"/>
            <a:r>
              <a:rPr lang="en-US" altLang="zh-CN" sz="1600" dirty="0"/>
              <a:t>2) which computations are </a:t>
            </a:r>
            <a:r>
              <a:rPr lang="en-US" altLang="zh-CN" sz="1600" dirty="0" smtClean="0"/>
              <a:t>performed </a:t>
            </a:r>
            <a:r>
              <a:rPr lang="en-US" altLang="zh-CN" sz="1600" dirty="0"/>
              <a:t>at each node in the DAG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8" y="3444133"/>
            <a:ext cx="9502964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78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ENAS</a:t>
            </a:r>
            <a:r>
              <a:rPr lang="zh-CN" altLang="en-US" dirty="0" smtClean="0"/>
              <a:t>（</a:t>
            </a:r>
            <a:r>
              <a:rPr lang="en-US" altLang="zh-CN" dirty="0"/>
              <a:t> Efficient Neural Architecture Search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Designing Recurrent </a:t>
            </a:r>
            <a:r>
              <a:rPr lang="en-US" altLang="zh-CN" sz="2400" dirty="0" smtClean="0"/>
              <a:t>Cells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42" y="1215342"/>
            <a:ext cx="5601928" cy="557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53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ENAS</a:t>
            </a:r>
            <a:r>
              <a:rPr lang="zh-CN" altLang="en-US" dirty="0" smtClean="0"/>
              <a:t>（</a:t>
            </a:r>
            <a:r>
              <a:rPr lang="en-US" altLang="zh-CN" dirty="0"/>
              <a:t> Efficient Neural Architecture Search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Training ENAS and Deriving </a:t>
            </a:r>
            <a:r>
              <a:rPr lang="en-US" altLang="zh-CN" sz="2400" dirty="0" smtClean="0"/>
              <a:t>Architectures</a:t>
            </a:r>
          </a:p>
          <a:p>
            <a:r>
              <a:rPr lang="en-US" altLang="zh-CN" sz="1800" dirty="0"/>
              <a:t>In ENAS, there are two sets of learnable </a:t>
            </a:r>
            <a:r>
              <a:rPr lang="en-US" altLang="zh-CN" sz="1800" dirty="0" smtClean="0"/>
              <a:t>parameters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lvl="1"/>
            <a:r>
              <a:rPr lang="en-US" altLang="zh-CN" sz="1600" dirty="0"/>
              <a:t>1) </a:t>
            </a:r>
            <a:r>
              <a:rPr lang="en-US" altLang="zh-CN" sz="1600" dirty="0" smtClean="0"/>
              <a:t>the parameters </a:t>
            </a:r>
            <a:r>
              <a:rPr lang="en-US" altLang="zh-CN" sz="1600" dirty="0"/>
              <a:t>of the controller LSTM, denoted by </a:t>
            </a:r>
            <a:r>
              <a:rPr lang="en-US" altLang="zh-CN" sz="1600" dirty="0" smtClean="0"/>
              <a:t>θ</a:t>
            </a:r>
          </a:p>
          <a:p>
            <a:pPr lvl="1"/>
            <a:r>
              <a:rPr lang="en-US" altLang="zh-CN" sz="1600" dirty="0"/>
              <a:t>2) </a:t>
            </a:r>
            <a:r>
              <a:rPr lang="en-US" altLang="zh-CN" sz="1600" dirty="0" smtClean="0"/>
              <a:t>the shared </a:t>
            </a:r>
            <a:r>
              <a:rPr lang="en-US" altLang="zh-CN" sz="1600" dirty="0"/>
              <a:t>parameters of the child models, denoted by </a:t>
            </a:r>
            <a:r>
              <a:rPr lang="en-US" altLang="zh-CN" sz="1600" dirty="0" smtClean="0"/>
              <a:t>ω</a:t>
            </a:r>
          </a:p>
          <a:p>
            <a:pPr marL="457200" lvl="1" indent="0">
              <a:buNone/>
            </a:pPr>
            <a:endParaRPr lang="en-US" altLang="zh-CN" sz="1400" dirty="0" smtClean="0"/>
          </a:p>
          <a:p>
            <a:r>
              <a:rPr lang="en-US" altLang="zh-CN" sz="1800" dirty="0" smtClean="0"/>
              <a:t> The training procedure of ENAS consists of two interleaving phases </a:t>
            </a:r>
          </a:p>
          <a:p>
            <a:pPr lvl="1"/>
            <a:r>
              <a:rPr lang="en-US" altLang="zh-CN" sz="1600" dirty="0" smtClean="0"/>
              <a:t>First: Training </a:t>
            </a:r>
            <a:r>
              <a:rPr lang="en-US" altLang="zh-CN" sz="1600" dirty="0"/>
              <a:t>the shared parameters ω of the child </a:t>
            </a:r>
            <a:r>
              <a:rPr lang="en-US" altLang="zh-CN" sz="1600" dirty="0" smtClean="0"/>
              <a:t>models </a:t>
            </a:r>
          </a:p>
          <a:p>
            <a:pPr lvl="1"/>
            <a:r>
              <a:rPr lang="en-US" altLang="zh-CN" sz="1600" dirty="0" smtClean="0"/>
              <a:t>Second: Training </a:t>
            </a:r>
            <a:r>
              <a:rPr lang="en-US" altLang="zh-CN" sz="1600" dirty="0"/>
              <a:t>the controller parameters </a:t>
            </a:r>
            <a:r>
              <a:rPr lang="en-US" altLang="zh-CN" sz="1600" dirty="0" smtClean="0"/>
              <a:t>θ </a:t>
            </a:r>
          </a:p>
          <a:p>
            <a:r>
              <a:rPr lang="en-US" altLang="zh-CN" sz="1800" dirty="0"/>
              <a:t> Deriving Architectures</a:t>
            </a:r>
          </a:p>
          <a:p>
            <a:pPr marL="457200" lvl="1" indent="0">
              <a:buNone/>
            </a:pPr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650131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ENAS</a:t>
            </a:r>
            <a:r>
              <a:rPr lang="zh-CN" altLang="en-US" dirty="0" smtClean="0"/>
              <a:t>（</a:t>
            </a:r>
            <a:r>
              <a:rPr lang="en-US" altLang="zh-CN" dirty="0"/>
              <a:t> Efficient Neural Architecture Search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Designing Convolutional </a:t>
            </a:r>
            <a:r>
              <a:rPr lang="en-US" altLang="zh-CN" sz="2400" dirty="0" smtClean="0"/>
              <a:t>Networks</a:t>
            </a:r>
          </a:p>
          <a:p>
            <a:pPr lvl="1"/>
            <a:r>
              <a:rPr lang="en-US" altLang="zh-CN" sz="1800" dirty="0"/>
              <a:t>the controller RNN samples two decisions at each </a:t>
            </a:r>
            <a:endParaRPr lang="en-US" altLang="zh-CN" sz="1800" dirty="0" smtClean="0"/>
          </a:p>
          <a:p>
            <a:pPr marL="457200" lvl="1" indent="0">
              <a:buNone/>
            </a:pPr>
            <a:r>
              <a:rPr lang="en-US" altLang="zh-CN" sz="1800" dirty="0"/>
              <a:t>d</a:t>
            </a:r>
            <a:r>
              <a:rPr lang="en-US" altLang="zh-CN" sz="1800" dirty="0" smtClean="0"/>
              <a:t>ecision block: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	 1) what previous node to connect to</a:t>
            </a:r>
          </a:p>
          <a:p>
            <a:pPr marL="457200" lvl="1" indent="0">
              <a:buNone/>
            </a:pPr>
            <a:r>
              <a:rPr lang="en-US" altLang="zh-CN" sz="1800" dirty="0" smtClean="0"/>
              <a:t>	 2</a:t>
            </a:r>
            <a:r>
              <a:rPr lang="en-US" altLang="zh-CN" sz="1800" dirty="0"/>
              <a:t>) </a:t>
            </a:r>
            <a:r>
              <a:rPr lang="en-US" altLang="zh-CN" sz="1800" dirty="0" smtClean="0"/>
              <a:t>what computation operation to use</a:t>
            </a:r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42" y="1825625"/>
            <a:ext cx="4572396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8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ENAS</a:t>
            </a:r>
            <a:r>
              <a:rPr lang="zh-CN" altLang="en-US" dirty="0" smtClean="0"/>
              <a:t>（</a:t>
            </a:r>
            <a:r>
              <a:rPr lang="en-US" altLang="zh-CN" dirty="0"/>
              <a:t> Efficient Neural Architecture Search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Designing Convolutional </a:t>
            </a:r>
            <a:r>
              <a:rPr lang="en-US" altLang="zh-CN" sz="2400" dirty="0" smtClean="0"/>
              <a:t>Cells</a:t>
            </a:r>
          </a:p>
          <a:p>
            <a:pPr lvl="1"/>
            <a:r>
              <a:rPr lang="en-US" altLang="zh-CN" sz="1800" dirty="0"/>
              <a:t>Rather than designing the entire convolutional </a:t>
            </a:r>
            <a:r>
              <a:rPr lang="en-US" altLang="zh-CN" sz="1800" dirty="0" smtClean="0"/>
              <a:t>network, one </a:t>
            </a:r>
            <a:r>
              <a:rPr lang="en-US" altLang="zh-CN" sz="1800" dirty="0"/>
              <a:t>can design smaller modules and then connect them </a:t>
            </a:r>
            <a:r>
              <a:rPr lang="en-US" altLang="zh-CN" sz="1800" dirty="0" smtClean="0"/>
              <a:t>together to </a:t>
            </a:r>
            <a:r>
              <a:rPr lang="en-US" altLang="zh-CN" sz="1800" dirty="0"/>
              <a:t>form a </a:t>
            </a:r>
            <a:r>
              <a:rPr lang="en-US" altLang="zh-CN" sz="1800" dirty="0" smtClean="0"/>
              <a:t>network.</a:t>
            </a:r>
          </a:p>
          <a:p>
            <a:pPr lvl="1"/>
            <a:endParaRPr lang="en-US" altLang="zh-CN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94" y="2867576"/>
            <a:ext cx="5669771" cy="19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ENAS</a:t>
            </a:r>
            <a:r>
              <a:rPr lang="zh-CN" altLang="en-US" dirty="0" smtClean="0"/>
              <a:t>（</a:t>
            </a:r>
            <a:r>
              <a:rPr lang="en-US" altLang="zh-CN" dirty="0"/>
              <a:t> Efficient Neural Architecture Search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Designing Convolutional </a:t>
            </a:r>
            <a:r>
              <a:rPr lang="en-US" altLang="zh-CN" sz="2400" dirty="0" smtClean="0"/>
              <a:t>Cells</a:t>
            </a:r>
          </a:p>
          <a:p>
            <a:pPr lvl="1"/>
            <a:endParaRPr lang="en-US" altLang="zh-CN" sz="18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98" y="1302830"/>
            <a:ext cx="4639476" cy="52943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93" y="4450080"/>
            <a:ext cx="4347512" cy="14656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8281" y="2223006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2000" dirty="0"/>
              <a:t> the controller RNN to make two sets</a:t>
            </a:r>
          </a:p>
          <a:p>
            <a:pPr lvl="1"/>
            <a:r>
              <a:rPr lang="en-US" altLang="zh-CN" sz="2000" dirty="0"/>
              <a:t>of decisions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/>
              <a:t>	</a:t>
            </a:r>
            <a:r>
              <a:rPr lang="en-US" altLang="zh-CN" sz="1600" dirty="0" smtClean="0"/>
              <a:t>1</a:t>
            </a:r>
            <a:r>
              <a:rPr lang="en-US" altLang="zh-CN" sz="1600" dirty="0"/>
              <a:t>) two previous nodes to be used as inputs to the current node</a:t>
            </a:r>
            <a:endParaRPr lang="en-US" altLang="zh-CN" sz="1600" dirty="0" smtClean="0"/>
          </a:p>
          <a:p>
            <a:pPr lvl="1"/>
            <a:r>
              <a:rPr lang="en-US" altLang="zh-CN" sz="1600" dirty="0"/>
              <a:t>	</a:t>
            </a:r>
            <a:r>
              <a:rPr lang="en-US" altLang="zh-CN" sz="1600" dirty="0" smtClean="0"/>
              <a:t>2</a:t>
            </a:r>
            <a:r>
              <a:rPr lang="en-US" altLang="zh-CN" sz="1600" dirty="0"/>
              <a:t>) two operations to apply to the </a:t>
            </a:r>
            <a:r>
              <a:rPr lang="en-US" altLang="zh-CN" sz="1600" dirty="0" smtClean="0"/>
              <a:t>two sampled </a:t>
            </a:r>
            <a:r>
              <a:rPr lang="en-US" altLang="zh-CN" sz="1600" dirty="0"/>
              <a:t>nodes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3350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ENAS</a:t>
            </a:r>
            <a:r>
              <a:rPr lang="zh-CN" altLang="en-US" dirty="0" smtClean="0"/>
              <a:t>（</a:t>
            </a:r>
            <a:r>
              <a:rPr lang="en-US" altLang="zh-CN" dirty="0"/>
              <a:t> Efficient Neural Architecture Search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Designing Convolutional </a:t>
            </a:r>
            <a:r>
              <a:rPr lang="en-US" altLang="zh-CN" sz="2400" dirty="0" smtClean="0"/>
              <a:t>Cells</a:t>
            </a:r>
          </a:p>
          <a:p>
            <a:pPr lvl="1"/>
            <a:endParaRPr lang="en-US" altLang="zh-CN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56" y="2255414"/>
            <a:ext cx="5632840" cy="44071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864" y="2157709"/>
            <a:ext cx="3949555" cy="450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48571"/>
            <a:ext cx="10515600" cy="1325563"/>
          </a:xfrm>
        </p:spPr>
        <p:txBody>
          <a:bodyPr/>
          <a:lstStyle/>
          <a:p>
            <a:r>
              <a:rPr lang="en-US" altLang="zh-CN" dirty="0"/>
              <a:t>ENAS  Experiments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1321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 Language Model with Penn Treebank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7" y="2372811"/>
            <a:ext cx="5310024" cy="27169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27" y="2446754"/>
            <a:ext cx="6586466" cy="256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48571"/>
            <a:ext cx="10515600" cy="1325563"/>
          </a:xfrm>
        </p:spPr>
        <p:txBody>
          <a:bodyPr/>
          <a:lstStyle/>
          <a:p>
            <a:r>
              <a:rPr lang="en-US" altLang="zh-CN" dirty="0"/>
              <a:t>ENAS  Experiments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1321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 Image Classification on </a:t>
            </a:r>
            <a:r>
              <a:rPr lang="en-US" altLang="zh-CN" dirty="0" smtClean="0"/>
              <a:t>CIFAR-10</a:t>
            </a:r>
          </a:p>
          <a:p>
            <a:pPr lvl="2"/>
            <a:r>
              <a:rPr lang="en-US" altLang="zh-CN" dirty="0"/>
              <a:t>Search </a:t>
            </a:r>
            <a:r>
              <a:rPr lang="en-US" altLang="zh-CN" dirty="0" smtClean="0"/>
              <a:t>spaces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3"/>
            <a:r>
              <a:rPr lang="en-US" altLang="zh-CN" sz="1400" dirty="0"/>
              <a:t> </a:t>
            </a:r>
            <a:r>
              <a:rPr lang="en-US" altLang="zh-CN" sz="1400" dirty="0" smtClean="0"/>
              <a:t>1) the </a:t>
            </a:r>
            <a:r>
              <a:rPr lang="en-US" altLang="zh-CN" sz="1400" dirty="0"/>
              <a:t>macro search space over entire convolutional models</a:t>
            </a:r>
          </a:p>
          <a:p>
            <a:pPr lvl="3"/>
            <a:r>
              <a:rPr lang="en-US" altLang="zh-CN" sz="1400" dirty="0" smtClean="0"/>
              <a:t> 2</a:t>
            </a:r>
            <a:r>
              <a:rPr lang="en-US" altLang="zh-CN" sz="1400" dirty="0"/>
              <a:t>) the micro search space over </a:t>
            </a:r>
            <a:r>
              <a:rPr lang="en-US" altLang="zh-CN" sz="1400" dirty="0" smtClean="0"/>
              <a:t>convolutional </a:t>
            </a:r>
            <a:r>
              <a:rPr lang="en-US" altLang="zh-CN" sz="1400" dirty="0"/>
              <a:t>cells </a:t>
            </a:r>
          </a:p>
          <a:p>
            <a:pPr lvl="3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99" y="2936151"/>
            <a:ext cx="6256562" cy="20423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84" y="150829"/>
            <a:ext cx="3749365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5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Random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《Random </a:t>
            </a:r>
            <a:r>
              <a:rPr lang="en-US" altLang="zh-CN" sz="2400" dirty="0"/>
              <a:t>Search and Reproducibility for Neural Architecture </a:t>
            </a:r>
            <a:r>
              <a:rPr lang="en-US" altLang="zh-CN" sz="2400" dirty="0" smtClean="0"/>
              <a:t>Search》</a:t>
            </a:r>
            <a:r>
              <a:rPr lang="en-US" altLang="zh-CN" sz="2400" dirty="0"/>
              <a:t>(</a:t>
            </a:r>
            <a:r>
              <a:rPr lang="en-US" altLang="zh-CN" sz="2400" dirty="0" smtClean="0"/>
              <a:t>2019)</a:t>
            </a:r>
          </a:p>
          <a:p>
            <a:r>
              <a:rPr lang="en-US" altLang="zh-CN" sz="2400" dirty="0" smtClean="0"/>
              <a:t>Two Observations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 lvl="1"/>
            <a:r>
              <a:rPr lang="en-US" altLang="zh-CN" sz="2000" dirty="0"/>
              <a:t>(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) </a:t>
            </a:r>
            <a:r>
              <a:rPr lang="en-US" altLang="zh-CN" sz="2000" dirty="0"/>
              <a:t>random search is a competitive baseline for </a:t>
            </a:r>
            <a:r>
              <a:rPr lang="en-US" altLang="zh-CN" sz="2000" dirty="0" err="1"/>
              <a:t>hyperparameter</a:t>
            </a:r>
            <a:r>
              <a:rPr lang="en-US" altLang="zh-CN" sz="2000" dirty="0"/>
              <a:t> optimization.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sz="2000" dirty="0" smtClean="0"/>
              <a:t>(ii) </a:t>
            </a:r>
            <a:r>
              <a:rPr lang="en-US" altLang="zh-CN" sz="2000" dirty="0"/>
              <a:t>NAS is a specialized </a:t>
            </a:r>
            <a:r>
              <a:rPr lang="en-US" altLang="zh-CN" sz="2000" dirty="0" err="1"/>
              <a:t>hyperparameter</a:t>
            </a:r>
            <a:r>
              <a:rPr lang="en-US" altLang="zh-CN" sz="2000" dirty="0"/>
              <a:t> optimization </a:t>
            </a:r>
            <a:r>
              <a:rPr lang="en-US" altLang="zh-CN" sz="2000" dirty="0" smtClean="0"/>
              <a:t>problem </a:t>
            </a:r>
          </a:p>
          <a:p>
            <a:r>
              <a:rPr lang="en-US" altLang="zh-CN" sz="2400" dirty="0" smtClean="0"/>
              <a:t>Leveraging the observations:</a:t>
            </a:r>
          </a:p>
          <a:p>
            <a:pPr lvl="1"/>
            <a:r>
              <a:rPr lang="en-US" altLang="zh-CN" sz="2000" dirty="0"/>
              <a:t> </a:t>
            </a:r>
            <a:r>
              <a:rPr lang="en-US" altLang="zh-CN" sz="2000" dirty="0" smtClean="0"/>
              <a:t>evaluate both </a:t>
            </a:r>
            <a:r>
              <a:rPr lang="en-US" altLang="zh-CN" sz="2000" dirty="0">
                <a:solidFill>
                  <a:srgbClr val="FF0000"/>
                </a:solidFill>
              </a:rPr>
              <a:t>random search with early-stopping </a:t>
            </a:r>
            <a:r>
              <a:rPr lang="en-US" altLang="zh-CN" sz="2000" dirty="0"/>
              <a:t>and </a:t>
            </a:r>
            <a:r>
              <a:rPr lang="en-US" altLang="zh-CN" sz="2000" dirty="0">
                <a:solidFill>
                  <a:srgbClr val="FF0000"/>
                </a:solidFill>
              </a:rPr>
              <a:t>a novel random search with weight-sharing algorithm</a:t>
            </a:r>
            <a:r>
              <a:rPr lang="en-US" altLang="zh-CN" sz="2000" dirty="0"/>
              <a:t> on two standard </a:t>
            </a:r>
            <a:r>
              <a:rPr lang="en-US" altLang="zh-CN" sz="2000" dirty="0" smtClean="0"/>
              <a:t>NAS benchmarks—PTB </a:t>
            </a:r>
            <a:r>
              <a:rPr lang="en-US" altLang="zh-CN" sz="2000" dirty="0"/>
              <a:t>and CIFAR-10</a:t>
            </a:r>
          </a:p>
          <a:p>
            <a:r>
              <a:rPr lang="en-US" altLang="zh-CN" sz="2400" dirty="0"/>
              <a:t>T</a:t>
            </a:r>
            <a:r>
              <a:rPr lang="en-US" altLang="zh-CN" sz="2400" dirty="0" smtClean="0"/>
              <a:t>hree fundamental issues with the current state of NAS research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Inadequate Baselines</a:t>
            </a:r>
          </a:p>
          <a:p>
            <a:pPr lvl="1"/>
            <a:r>
              <a:rPr lang="en-US" altLang="zh-CN" sz="2000" dirty="0"/>
              <a:t>Complex </a:t>
            </a:r>
            <a:r>
              <a:rPr lang="en-US" altLang="zh-CN" sz="2000" dirty="0" smtClean="0"/>
              <a:t>Methods</a:t>
            </a:r>
          </a:p>
          <a:p>
            <a:pPr lvl="1"/>
            <a:r>
              <a:rPr lang="en-US" altLang="zh-CN" sz="2000" dirty="0"/>
              <a:t>Lack of Reproducibility</a:t>
            </a:r>
          </a:p>
          <a:p>
            <a:pPr marL="457200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739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48571"/>
            <a:ext cx="10515600" cy="1325563"/>
          </a:xfrm>
        </p:spPr>
        <p:txBody>
          <a:bodyPr/>
          <a:lstStyle/>
          <a:p>
            <a:r>
              <a:rPr lang="en-US" altLang="zh-CN" dirty="0"/>
              <a:t>ENAS  Experiments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1321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zh-CN" dirty="0"/>
              <a:t> Image Classification on </a:t>
            </a:r>
            <a:r>
              <a:rPr lang="en-US" altLang="zh-CN" dirty="0" smtClean="0"/>
              <a:t>CIFAR-10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57" y="1874134"/>
            <a:ext cx="8062659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Random Search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5182" y="129915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smtClean="0"/>
              <a:t>An </a:t>
            </a:r>
            <a:r>
              <a:rPr lang="en-US" altLang="zh-CN" sz="2000" dirty="0"/>
              <a:t>overview of the components of </a:t>
            </a:r>
            <a:r>
              <a:rPr lang="en-US" altLang="zh-CN" sz="2000" dirty="0" err="1"/>
              <a:t>hyperparameter</a:t>
            </a:r>
            <a:r>
              <a:rPr lang="en-US" altLang="zh-CN" sz="2000" dirty="0"/>
              <a:t> optimization and, by association, </a:t>
            </a:r>
            <a:r>
              <a:rPr lang="en-US" altLang="zh-CN" sz="2000" dirty="0" smtClean="0"/>
              <a:t>NAS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prstClr val="black"/>
                </a:solidFill>
              </a:rPr>
              <a:t>A</a:t>
            </a:r>
            <a:r>
              <a:rPr lang="zh-CN" altLang="en-US" sz="1800" dirty="0" smtClean="0">
                <a:solidFill>
                  <a:prstClr val="black"/>
                </a:solidFill>
              </a:rPr>
              <a:t> </a:t>
            </a:r>
            <a:r>
              <a:rPr lang="zh-CN" altLang="en-US" sz="1800" dirty="0">
                <a:solidFill>
                  <a:prstClr val="black"/>
                </a:solidFill>
              </a:rPr>
              <a:t>general hyperparameter optimization problem has three components, each of which </a:t>
            </a:r>
            <a:r>
              <a:rPr lang="zh-CN" altLang="en-US" sz="1800" dirty="0" smtClean="0">
                <a:solidFill>
                  <a:prstClr val="black"/>
                </a:solidFill>
              </a:rPr>
              <a:t>can have </a:t>
            </a:r>
            <a:r>
              <a:rPr lang="zh-CN" altLang="en-US" sz="1800" dirty="0">
                <a:solidFill>
                  <a:prstClr val="black"/>
                </a:solidFill>
              </a:rPr>
              <a:t>NAS-specific </a:t>
            </a:r>
            <a:r>
              <a:rPr lang="zh-CN" altLang="en-US" sz="1800" dirty="0" smtClean="0">
                <a:solidFill>
                  <a:prstClr val="black"/>
                </a:solidFill>
              </a:rPr>
              <a:t>approaches</a:t>
            </a:r>
            <a:endParaRPr lang="en-US" altLang="zh-CN" sz="1800" dirty="0" smtClean="0">
              <a:solidFill>
                <a:prstClr val="black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zh-CN" altLang="en-US" sz="1800" dirty="0">
              <a:solidFill>
                <a:prstClr val="black"/>
              </a:solidFill>
            </a:endParaRPr>
          </a:p>
          <a:p>
            <a:pPr lvl="1"/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25" y="2454027"/>
            <a:ext cx="6675150" cy="33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4217"/>
            <a:ext cx="10515600" cy="4351338"/>
          </a:xfrm>
        </p:spPr>
        <p:txBody>
          <a:bodyPr/>
          <a:lstStyle/>
          <a:p>
            <a:r>
              <a:rPr lang="en-US" altLang="zh-CN" dirty="0"/>
              <a:t> NAS algorithm that combines </a:t>
            </a:r>
            <a:r>
              <a:rPr lang="en-US" altLang="zh-CN" dirty="0">
                <a:solidFill>
                  <a:srgbClr val="FF0000"/>
                </a:solidFill>
              </a:rPr>
              <a:t>random search </a:t>
            </a:r>
            <a:r>
              <a:rPr lang="en-US" altLang="zh-CN" dirty="0"/>
              <a:t>with </a:t>
            </a:r>
            <a:r>
              <a:rPr lang="en-US" altLang="zh-CN" dirty="0" smtClean="0"/>
              <a:t>weight-sharing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821" y="1765181"/>
            <a:ext cx="7200770" cy="28728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3" y="4637995"/>
            <a:ext cx="7483488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378"/>
            <a:ext cx="10515600" cy="1325563"/>
          </a:xfrm>
        </p:spPr>
        <p:txBody>
          <a:bodyPr/>
          <a:lstStyle/>
          <a:p>
            <a:r>
              <a:rPr lang="en-US" altLang="zh-CN" dirty="0"/>
              <a:t>Random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4217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sz="4500" dirty="0"/>
              <a:t> NAS algorithm that </a:t>
            </a:r>
            <a:r>
              <a:rPr lang="en-US" altLang="zh-CN" sz="4500" dirty="0" smtClean="0"/>
              <a:t>combines </a:t>
            </a:r>
            <a:r>
              <a:rPr lang="en-US" altLang="zh-CN" sz="4500" dirty="0"/>
              <a:t>random search with </a:t>
            </a:r>
            <a:r>
              <a:rPr lang="en-US" altLang="zh-CN" sz="4500" dirty="0" smtClean="0">
                <a:solidFill>
                  <a:srgbClr val="FF0000"/>
                </a:solidFill>
              </a:rPr>
              <a:t>weight-sharing</a:t>
            </a:r>
          </a:p>
          <a:p>
            <a:endParaRPr lang="en-US" altLang="zh-CN" sz="29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900" dirty="0" smtClean="0"/>
              <a:t>(1) selecting </a:t>
            </a:r>
            <a:r>
              <a:rPr lang="en-US" altLang="zh-CN" sz="2900" dirty="0"/>
              <a:t>a single architecture for a given </a:t>
            </a:r>
            <a:r>
              <a:rPr lang="en-US" altLang="zh-CN" sz="2900" dirty="0" err="1" smtClean="0"/>
              <a:t>minibatch</a:t>
            </a:r>
            <a:endParaRPr lang="en-US" altLang="zh-CN" sz="2900" dirty="0" smtClean="0"/>
          </a:p>
          <a:p>
            <a:pPr lvl="1"/>
            <a:endParaRPr lang="en-US" altLang="zh-CN" sz="2900" dirty="0" smtClean="0"/>
          </a:p>
          <a:p>
            <a:pPr lvl="1"/>
            <a:r>
              <a:rPr lang="en-US" altLang="zh-CN" sz="2900" dirty="0" smtClean="0"/>
              <a:t>(2) updating </a:t>
            </a:r>
            <a:r>
              <a:rPr lang="en-US" altLang="zh-CN" sz="2900" dirty="0"/>
              <a:t>the shared weights by back-propagating through the network with only the edges and operations </a:t>
            </a:r>
            <a:r>
              <a:rPr lang="en-US" altLang="zh-CN" sz="2900" dirty="0" smtClean="0"/>
              <a:t>as indicated </a:t>
            </a:r>
            <a:r>
              <a:rPr lang="en-US" altLang="zh-CN" sz="2900" dirty="0"/>
              <a:t>by the architecture </a:t>
            </a:r>
            <a:r>
              <a:rPr lang="en-US" altLang="zh-CN" sz="2900" dirty="0" smtClean="0"/>
              <a:t>activated</a:t>
            </a:r>
          </a:p>
          <a:p>
            <a:pPr lvl="1"/>
            <a:endParaRPr lang="en-US" altLang="zh-CN" sz="2900" dirty="0" smtClean="0"/>
          </a:p>
          <a:p>
            <a:pPr lvl="1"/>
            <a:r>
              <a:rPr lang="en-US" altLang="zh-CN" sz="2900" dirty="0"/>
              <a:t> </a:t>
            </a:r>
            <a:r>
              <a:rPr lang="en-US" altLang="zh-CN" sz="2900" dirty="0" smtClean="0"/>
              <a:t>(3) the </a:t>
            </a:r>
            <a:r>
              <a:rPr lang="en-US" altLang="zh-CN" sz="2900" dirty="0"/>
              <a:t>number of architectures used to update the shared weights </a:t>
            </a:r>
            <a:r>
              <a:rPr lang="en-US" altLang="zh-CN" sz="2900" dirty="0" smtClean="0"/>
              <a:t>is equivalent </a:t>
            </a:r>
            <a:r>
              <a:rPr lang="en-US" altLang="zh-CN" sz="2900" dirty="0"/>
              <a:t>to the total number of </a:t>
            </a:r>
            <a:r>
              <a:rPr lang="en-US" altLang="zh-CN" sz="2900" dirty="0" err="1"/>
              <a:t>minibatch</a:t>
            </a:r>
            <a:r>
              <a:rPr lang="en-US" altLang="zh-CN" sz="2900" dirty="0"/>
              <a:t> training iterations</a:t>
            </a:r>
            <a:endParaRPr lang="en-US" altLang="zh-CN" sz="2900" dirty="0" smtClean="0"/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	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50" y="3892461"/>
            <a:ext cx="9542980" cy="20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378"/>
            <a:ext cx="10515600" cy="1325563"/>
          </a:xfrm>
        </p:spPr>
        <p:txBody>
          <a:bodyPr/>
          <a:lstStyle/>
          <a:p>
            <a:r>
              <a:rPr lang="en-US" altLang="zh-CN" dirty="0"/>
              <a:t>Random Search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421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EXPERIMENTS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To evaluate the performance of random search with weight-sharing on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two </a:t>
            </a:r>
            <a:r>
              <a:rPr lang="en-US" altLang="zh-CN" sz="2000" dirty="0" smtClean="0"/>
              <a:t>benchmarks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2"/>
            <a:endParaRPr lang="en-US" altLang="zh-CN" sz="1600" dirty="0" smtClean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	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1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64" y="2273529"/>
            <a:ext cx="8276037" cy="9144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64" y="3188008"/>
            <a:ext cx="8276037" cy="5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2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2668</Words>
  <Application>Microsoft Office PowerPoint</Application>
  <PresentationFormat>宽屏</PresentationFormat>
  <Paragraphs>319</Paragraphs>
  <Slides>50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等线</vt:lpstr>
      <vt:lpstr>宋体</vt:lpstr>
      <vt:lpstr>Arial</vt:lpstr>
      <vt:lpstr>Calibri</vt:lpstr>
      <vt:lpstr>Calibri Light</vt:lpstr>
      <vt:lpstr>Wingdings</vt:lpstr>
      <vt:lpstr>Office Theme</vt:lpstr>
      <vt:lpstr>Neural architecture search(NAS)</vt:lpstr>
      <vt:lpstr>Motivation for architecture search </vt:lpstr>
      <vt:lpstr>NAS</vt:lpstr>
      <vt:lpstr>Random Search</vt:lpstr>
      <vt:lpstr>Random Search</vt:lpstr>
      <vt:lpstr>Random Search </vt:lpstr>
      <vt:lpstr>Random Search</vt:lpstr>
      <vt:lpstr>Random Search</vt:lpstr>
      <vt:lpstr>Random Search</vt:lpstr>
      <vt:lpstr>Random Search</vt:lpstr>
      <vt:lpstr>Reinforcement Learning</vt:lpstr>
      <vt:lpstr>Reinforcement Learning</vt:lpstr>
      <vt:lpstr>Reinforcement Learning</vt:lpstr>
      <vt:lpstr>Reinforcement Learning</vt:lpstr>
      <vt:lpstr>Reinforcement Learning</vt:lpstr>
      <vt:lpstr>Evolutionary Method</vt:lpstr>
      <vt:lpstr>NeuroEvolution of Augmenting Topologies (NEAT)</vt:lpstr>
      <vt:lpstr>NeuroEvolution of Augmenting Topologies (NEAT)</vt:lpstr>
      <vt:lpstr>CoDeepNEAT </vt:lpstr>
      <vt:lpstr>CoDeepNEAT </vt:lpstr>
      <vt:lpstr>CoDeepNEAT </vt:lpstr>
      <vt:lpstr>CoDeepNEAT in the CIFAR-10 Benchmark</vt:lpstr>
      <vt:lpstr>CoDeepNEAT in the CIFAR-10 Benchmark</vt:lpstr>
      <vt:lpstr>Gradient-based Method</vt:lpstr>
      <vt:lpstr>DARTS</vt:lpstr>
      <vt:lpstr>DARTS</vt:lpstr>
      <vt:lpstr>DARTS</vt:lpstr>
      <vt:lpstr>DARTS</vt:lpstr>
      <vt:lpstr>DARTS</vt:lpstr>
      <vt:lpstr>DARTS</vt:lpstr>
      <vt:lpstr>DARTS</vt:lpstr>
      <vt:lpstr>NAO(nerual architecture optimization)</vt:lpstr>
      <vt:lpstr>NAO(nerual architecture optimization)</vt:lpstr>
      <vt:lpstr>NAO(nerual architecture optimization)</vt:lpstr>
      <vt:lpstr>NAO(nerual architecture optimization)</vt:lpstr>
      <vt:lpstr>NAO(nerual architecture optimization)</vt:lpstr>
      <vt:lpstr>NAO(nerual architecture optimization)</vt:lpstr>
      <vt:lpstr>NAO(nerual architecture optimization)</vt:lpstr>
      <vt:lpstr>NAO(nerual architecture optimization)</vt:lpstr>
      <vt:lpstr>ENAS（ Efficient Neural Architecture Search ）</vt:lpstr>
      <vt:lpstr>ENAS（ Efficient Neural Architecture Search ）</vt:lpstr>
      <vt:lpstr>ENAS（ Efficient Neural Architecture Search ）</vt:lpstr>
      <vt:lpstr>ENAS（ Efficient Neural Architecture Search ）</vt:lpstr>
      <vt:lpstr>ENAS（ Efficient Neural Architecture Search ）</vt:lpstr>
      <vt:lpstr>ENAS（ Efficient Neural Architecture Search ）</vt:lpstr>
      <vt:lpstr>ENAS（ Efficient Neural Architecture Search ）</vt:lpstr>
      <vt:lpstr>ENAS（ Efficient Neural Architecture Search ）</vt:lpstr>
      <vt:lpstr>ENAS  Experiments </vt:lpstr>
      <vt:lpstr>ENAS  Experiments </vt:lpstr>
      <vt:lpstr>ENAS  Experiments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Profile </dc:title>
  <dc:creator>xujingqin</dc:creator>
  <cp:lastModifiedBy>1036758468@qq.com</cp:lastModifiedBy>
  <cp:revision>152</cp:revision>
  <dcterms:created xsi:type="dcterms:W3CDTF">2019-10-31T09:18:56Z</dcterms:created>
  <dcterms:modified xsi:type="dcterms:W3CDTF">2020-10-27T01:57:02Z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